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6" r:id="rId5"/>
    <p:sldId id="270" r:id="rId6"/>
    <p:sldId id="272" r:id="rId7"/>
    <p:sldId id="271" r:id="rId8"/>
    <p:sldId id="273" r:id="rId9"/>
    <p:sldId id="274" r:id="rId10"/>
    <p:sldId id="275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ke Dahm" initials="AD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CDE5"/>
    <a:srgbClr val="FFC000"/>
    <a:srgbClr val="FF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 autoAdjust="0"/>
    <p:restoredTop sz="94638" autoAdjust="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28.09.2021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28.09.2021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28.09.2021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28.09.2021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28.09.2021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28.09.2021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28.09.2021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28.09.2021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28.09.2021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28.09.2021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A136-FA66-48BB-9A19-3560C1E09E05}" type="datetimeFigureOut">
              <a:rPr lang="de-DE" smtClean="0"/>
              <a:t>28.09.2021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DA136-FA66-48BB-9A19-3560C1E09E05}" type="datetimeFigureOut">
              <a:rPr lang="de-DE" smtClean="0"/>
              <a:t>28.09.2021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ADF87-C31E-4FED-B06C-4869DF877E87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7134583-4FAA-4481-86B6-62BE147D8C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/>
              <a:t>Abbildungen Arbeitsblatt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7574FA7F-36F9-4263-9F93-24477C81DF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702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B74FF2-9AF6-416A-BB65-DE2379C04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Redoxreaktionen sind </a:t>
            </a:r>
            <a:r>
              <a:rPr lang="de-DE" sz="2800" dirty="0" smtClean="0"/>
              <a:t>Elektronenübergangsreaktionen.</a:t>
            </a:r>
            <a:endParaRPr lang="de-DE" sz="2800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0E83AA29-140D-4551-8074-69A8ABCB5997}"/>
              </a:ext>
            </a:extLst>
          </p:cNvPr>
          <p:cNvGrpSpPr/>
          <p:nvPr/>
        </p:nvGrpSpPr>
        <p:grpSpPr>
          <a:xfrm>
            <a:off x="256419" y="2348880"/>
            <a:ext cx="8566323" cy="2380181"/>
            <a:chOff x="256419" y="2348880"/>
            <a:chExt cx="8566323" cy="2380181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9EC73E28-61DF-4DFB-BB99-420B7EB94BF6}"/>
                </a:ext>
              </a:extLst>
            </p:cNvPr>
            <p:cNvSpPr/>
            <p:nvPr/>
          </p:nvSpPr>
          <p:spPr>
            <a:xfrm>
              <a:off x="256419" y="2364227"/>
              <a:ext cx="977662" cy="1731032"/>
            </a:xfrm>
            <a:prstGeom prst="roundRect">
              <a:avLst/>
            </a:prstGeom>
            <a:gradFill flip="none" rotWithShape="1">
              <a:gsLst>
                <a:gs pos="0">
                  <a:srgbClr val="4472C4">
                    <a:tint val="66000"/>
                    <a:satMod val="160000"/>
                  </a:srgbClr>
                </a:gs>
                <a:gs pos="50000">
                  <a:srgbClr val="4472C4">
                    <a:tint val="44500"/>
                    <a:satMod val="160000"/>
                  </a:srgbClr>
                </a:gs>
                <a:gs pos="100000">
                  <a:srgbClr val="4472C4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7EC9D45E-18F8-4E64-BF77-58ABABB3305A}"/>
                </a:ext>
              </a:extLst>
            </p:cNvPr>
            <p:cNvGrpSpPr/>
            <p:nvPr/>
          </p:nvGrpSpPr>
          <p:grpSpPr>
            <a:xfrm>
              <a:off x="7572985" y="3120907"/>
              <a:ext cx="362310" cy="369332"/>
              <a:chOff x="4971690" y="2560646"/>
              <a:chExt cx="362310" cy="369332"/>
            </a:xfrm>
          </p:grpSpPr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503FDE08-C2D8-4037-8D36-8181553F1554}"/>
                  </a:ext>
                </a:extLst>
              </p:cNvPr>
              <p:cNvSpPr/>
              <p:nvPr/>
            </p:nvSpPr>
            <p:spPr>
              <a:xfrm>
                <a:off x="4971690" y="2564157"/>
                <a:ext cx="362310" cy="362310"/>
              </a:xfrm>
              <a:prstGeom prst="ellipse">
                <a:avLst/>
              </a:prstGeom>
              <a:solidFill>
                <a:srgbClr val="FFC000">
                  <a:alpha val="69804"/>
                </a:srgb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AEE99D6E-F809-44CA-B954-CF3486C8AFE8}"/>
                  </a:ext>
                </a:extLst>
              </p:cNvPr>
              <p:cNvSpPr txBox="1"/>
              <p:nvPr/>
            </p:nvSpPr>
            <p:spPr>
              <a:xfrm>
                <a:off x="4979560" y="2560646"/>
                <a:ext cx="3465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e</a:t>
                </a:r>
                <a:r>
                  <a:rPr lang="de-DE" baseline="30000" dirty="0"/>
                  <a:t>-</a:t>
                </a:r>
              </a:p>
            </p:txBody>
          </p:sp>
        </p:grp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B0F7E4F2-7C72-4F95-BDF5-2187219835D1}"/>
                </a:ext>
              </a:extLst>
            </p:cNvPr>
            <p:cNvSpPr/>
            <p:nvPr/>
          </p:nvSpPr>
          <p:spPr>
            <a:xfrm>
              <a:off x="6588224" y="2348880"/>
              <a:ext cx="977662" cy="1731032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DBB560C5-B549-40F6-894C-87B1FF2482FA}"/>
                </a:ext>
              </a:extLst>
            </p:cNvPr>
            <p:cNvSpPr txBox="1"/>
            <p:nvPr/>
          </p:nvSpPr>
          <p:spPr>
            <a:xfrm>
              <a:off x="3487438" y="2953871"/>
              <a:ext cx="26500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400" b="1" dirty="0">
                  <a:solidFill>
                    <a:srgbClr val="C00000"/>
                  </a:solidFill>
                </a:rPr>
                <a:t>E1: </a:t>
              </a:r>
              <a:r>
                <a:rPr lang="de-DE" sz="2400" b="1" dirty="0" err="1">
                  <a:solidFill>
                    <a:srgbClr val="C00000"/>
                  </a:solidFill>
                </a:rPr>
                <a:t>Oxidoreductase</a:t>
              </a:r>
              <a:endParaRPr lang="de-DE" sz="2400" b="1" dirty="0">
                <a:solidFill>
                  <a:srgbClr val="C00000"/>
                </a:solidFill>
              </a:endParaRPr>
            </a:p>
          </p:txBody>
        </p: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D933FEF7-B66E-4800-9FED-080D7C1DCA1A}"/>
                </a:ext>
              </a:extLst>
            </p:cNvPr>
            <p:cNvGrpSpPr/>
            <p:nvPr/>
          </p:nvGrpSpPr>
          <p:grpSpPr>
            <a:xfrm>
              <a:off x="7572985" y="2755086"/>
              <a:ext cx="362310" cy="369332"/>
              <a:chOff x="4971690" y="2560646"/>
              <a:chExt cx="362310" cy="369332"/>
            </a:xfrm>
          </p:grpSpPr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213D755D-AF15-4497-AF0D-1E8C0485CF1D}"/>
                  </a:ext>
                </a:extLst>
              </p:cNvPr>
              <p:cNvSpPr/>
              <p:nvPr/>
            </p:nvSpPr>
            <p:spPr>
              <a:xfrm>
                <a:off x="4971690" y="2564157"/>
                <a:ext cx="362310" cy="362310"/>
              </a:xfrm>
              <a:prstGeom prst="ellipse">
                <a:avLst/>
              </a:prstGeom>
              <a:solidFill>
                <a:srgbClr val="FFC000">
                  <a:alpha val="69804"/>
                </a:srgb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3D61B390-38B7-4068-847F-6898D31C5A9E}"/>
                  </a:ext>
                </a:extLst>
              </p:cNvPr>
              <p:cNvSpPr txBox="1"/>
              <p:nvPr/>
            </p:nvSpPr>
            <p:spPr>
              <a:xfrm>
                <a:off x="4979560" y="2560646"/>
                <a:ext cx="3465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e</a:t>
                </a:r>
                <a:r>
                  <a:rPr lang="de-DE" baseline="30000" dirty="0"/>
                  <a:t>-</a:t>
                </a:r>
              </a:p>
            </p:txBody>
          </p:sp>
        </p:grpSp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790B9896-722A-41A9-A89C-AEA8D4217FF7}"/>
                </a:ext>
              </a:extLst>
            </p:cNvPr>
            <p:cNvGrpSpPr/>
            <p:nvPr/>
          </p:nvGrpSpPr>
          <p:grpSpPr>
            <a:xfrm>
              <a:off x="2049450" y="2708920"/>
              <a:ext cx="1370422" cy="1089412"/>
              <a:chOff x="2049450" y="2708920"/>
              <a:chExt cx="1370422" cy="1089412"/>
            </a:xfrm>
          </p:grpSpPr>
          <p:sp>
            <p:nvSpPr>
              <p:cNvPr id="6" name="Gleichschenkliges Dreieck 5">
                <a:extLst>
                  <a:ext uri="{FF2B5EF4-FFF2-40B4-BE49-F238E27FC236}">
                    <a16:creationId xmlns:a16="http://schemas.microsoft.com/office/drawing/2014/main" id="{E7E115DC-0EEB-4343-8503-FA85E652C6BE}"/>
                  </a:ext>
                </a:extLst>
              </p:cNvPr>
              <p:cNvSpPr/>
              <p:nvPr/>
            </p:nvSpPr>
            <p:spPr>
              <a:xfrm>
                <a:off x="2220318" y="2708920"/>
                <a:ext cx="977662" cy="888879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3" name="Gruppieren 2">
                <a:extLst>
                  <a:ext uri="{FF2B5EF4-FFF2-40B4-BE49-F238E27FC236}">
                    <a16:creationId xmlns:a16="http://schemas.microsoft.com/office/drawing/2014/main" id="{F4A821D8-CF32-44DB-8A2E-2E2DC93C382C}"/>
                  </a:ext>
                </a:extLst>
              </p:cNvPr>
              <p:cNvGrpSpPr/>
              <p:nvPr/>
            </p:nvGrpSpPr>
            <p:grpSpPr>
              <a:xfrm>
                <a:off x="3057562" y="3429000"/>
                <a:ext cx="362310" cy="369332"/>
                <a:chOff x="3057562" y="3513817"/>
                <a:chExt cx="362310" cy="369332"/>
              </a:xfrm>
            </p:grpSpPr>
            <p:sp>
              <p:nvSpPr>
                <p:cNvPr id="16" name="Ellipse 15">
                  <a:extLst>
                    <a:ext uri="{FF2B5EF4-FFF2-40B4-BE49-F238E27FC236}">
                      <a16:creationId xmlns:a16="http://schemas.microsoft.com/office/drawing/2014/main" id="{D8474024-2D3E-4414-9C45-DE8DC2EE9F89}"/>
                    </a:ext>
                  </a:extLst>
                </p:cNvPr>
                <p:cNvSpPr/>
                <p:nvPr/>
              </p:nvSpPr>
              <p:spPr>
                <a:xfrm>
                  <a:off x="3057562" y="3517328"/>
                  <a:ext cx="362310" cy="362310"/>
                </a:xfrm>
                <a:prstGeom prst="ellipse">
                  <a:avLst/>
                </a:prstGeom>
                <a:solidFill>
                  <a:srgbClr val="FFC000">
                    <a:alpha val="69804"/>
                  </a:srgbClr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7" name="Textfeld 16">
                  <a:extLst>
                    <a:ext uri="{FF2B5EF4-FFF2-40B4-BE49-F238E27FC236}">
                      <a16:creationId xmlns:a16="http://schemas.microsoft.com/office/drawing/2014/main" id="{AFCE359B-BAC3-4901-A5F7-FF5A7FAE3A5E}"/>
                    </a:ext>
                  </a:extLst>
                </p:cNvPr>
                <p:cNvSpPr txBox="1"/>
                <p:nvPr/>
              </p:nvSpPr>
              <p:spPr>
                <a:xfrm>
                  <a:off x="3065432" y="3513817"/>
                  <a:ext cx="3465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/>
                    <a:t>e</a:t>
                  </a:r>
                  <a:r>
                    <a:rPr lang="de-DE" baseline="30000" dirty="0"/>
                    <a:t>-</a:t>
                  </a:r>
                </a:p>
              </p:txBody>
            </p:sp>
          </p:grpSp>
          <p:grpSp>
            <p:nvGrpSpPr>
              <p:cNvPr id="18" name="Gruppieren 17">
                <a:extLst>
                  <a:ext uri="{FF2B5EF4-FFF2-40B4-BE49-F238E27FC236}">
                    <a16:creationId xmlns:a16="http://schemas.microsoft.com/office/drawing/2014/main" id="{B4BE8109-1940-4A9C-8A2F-70EC5E4D22BD}"/>
                  </a:ext>
                </a:extLst>
              </p:cNvPr>
              <p:cNvGrpSpPr/>
              <p:nvPr/>
            </p:nvGrpSpPr>
            <p:grpSpPr>
              <a:xfrm>
                <a:off x="2049450" y="3429000"/>
                <a:ext cx="362310" cy="369332"/>
                <a:chOff x="4971690" y="2560646"/>
                <a:chExt cx="362310" cy="369332"/>
              </a:xfrm>
            </p:grpSpPr>
            <p:sp>
              <p:nvSpPr>
                <p:cNvPr id="19" name="Ellipse 18">
                  <a:extLst>
                    <a:ext uri="{FF2B5EF4-FFF2-40B4-BE49-F238E27FC236}">
                      <a16:creationId xmlns:a16="http://schemas.microsoft.com/office/drawing/2014/main" id="{D2CDE4B0-CB02-4D45-B93F-717EDFD1EFF7}"/>
                    </a:ext>
                  </a:extLst>
                </p:cNvPr>
                <p:cNvSpPr/>
                <p:nvPr/>
              </p:nvSpPr>
              <p:spPr>
                <a:xfrm>
                  <a:off x="4971690" y="2564157"/>
                  <a:ext cx="362310" cy="362310"/>
                </a:xfrm>
                <a:prstGeom prst="ellipse">
                  <a:avLst/>
                </a:prstGeom>
                <a:solidFill>
                  <a:srgbClr val="FFC000">
                    <a:alpha val="69804"/>
                  </a:srgbClr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0" name="Textfeld 19">
                  <a:extLst>
                    <a:ext uri="{FF2B5EF4-FFF2-40B4-BE49-F238E27FC236}">
                      <a16:creationId xmlns:a16="http://schemas.microsoft.com/office/drawing/2014/main" id="{E1BB7305-EADE-4568-B890-FCC68D98F7B1}"/>
                    </a:ext>
                  </a:extLst>
                </p:cNvPr>
                <p:cNvSpPr txBox="1"/>
                <p:nvPr/>
              </p:nvSpPr>
              <p:spPr>
                <a:xfrm>
                  <a:off x="4979560" y="2560646"/>
                  <a:ext cx="3465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/>
                    <a:t>e</a:t>
                  </a:r>
                  <a:r>
                    <a:rPr lang="de-DE" baseline="30000" dirty="0"/>
                    <a:t>-</a:t>
                  </a:r>
                </a:p>
              </p:txBody>
            </p:sp>
          </p:grpSp>
        </p:grpSp>
        <p:grpSp>
          <p:nvGrpSpPr>
            <p:cNvPr id="25" name="Gruppieren 24">
              <a:extLst>
                <a:ext uri="{FF2B5EF4-FFF2-40B4-BE49-F238E27FC236}">
                  <a16:creationId xmlns:a16="http://schemas.microsoft.com/office/drawing/2014/main" id="{7F0807F9-2241-4838-A61C-F1C7F4BAA8CE}"/>
                </a:ext>
              </a:extLst>
            </p:cNvPr>
            <p:cNvGrpSpPr/>
            <p:nvPr/>
          </p:nvGrpSpPr>
          <p:grpSpPr>
            <a:xfrm>
              <a:off x="3605413" y="2755085"/>
              <a:ext cx="2403895" cy="859002"/>
              <a:chOff x="4988941" y="3839520"/>
              <a:chExt cx="2403895" cy="859002"/>
            </a:xfrm>
          </p:grpSpPr>
          <p:sp>
            <p:nvSpPr>
              <p:cNvPr id="26" name="Pfeil: nach rechts 25">
                <a:extLst>
                  <a:ext uri="{FF2B5EF4-FFF2-40B4-BE49-F238E27FC236}">
                    <a16:creationId xmlns:a16="http://schemas.microsoft.com/office/drawing/2014/main" id="{FBD3E04F-E7C1-43F3-B8CC-1AEE6200AA10}"/>
                  </a:ext>
                </a:extLst>
              </p:cNvPr>
              <p:cNvSpPr/>
              <p:nvPr/>
            </p:nvSpPr>
            <p:spPr>
              <a:xfrm>
                <a:off x="4988941" y="4493997"/>
                <a:ext cx="2403894" cy="204525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Pfeil: nach rechts 26">
                <a:extLst>
                  <a:ext uri="{FF2B5EF4-FFF2-40B4-BE49-F238E27FC236}">
                    <a16:creationId xmlns:a16="http://schemas.microsoft.com/office/drawing/2014/main" id="{A34FD777-A4BD-46E5-9E35-7E63E3C30BA4}"/>
                  </a:ext>
                </a:extLst>
              </p:cNvPr>
              <p:cNvSpPr/>
              <p:nvPr/>
            </p:nvSpPr>
            <p:spPr>
              <a:xfrm rot="10800000">
                <a:off x="4988942" y="3839520"/>
                <a:ext cx="2403894" cy="204525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EEA2FA4D-811B-4312-AAD3-4CF4A5F4BA0C}"/>
                </a:ext>
              </a:extLst>
            </p:cNvPr>
            <p:cNvGrpSpPr/>
            <p:nvPr/>
          </p:nvGrpSpPr>
          <p:grpSpPr>
            <a:xfrm>
              <a:off x="7452320" y="3750806"/>
              <a:ext cx="1370422" cy="978255"/>
              <a:chOff x="7452320" y="3750806"/>
              <a:chExt cx="1370422" cy="978255"/>
            </a:xfrm>
          </p:grpSpPr>
          <p:sp>
            <p:nvSpPr>
              <p:cNvPr id="22" name="Gleichschenkliges Dreieck 21">
                <a:extLst>
                  <a:ext uri="{FF2B5EF4-FFF2-40B4-BE49-F238E27FC236}">
                    <a16:creationId xmlns:a16="http://schemas.microsoft.com/office/drawing/2014/main" id="{1FFDB670-2E35-4BCD-92E4-78D8E7A6B065}"/>
                  </a:ext>
                </a:extLst>
              </p:cNvPr>
              <p:cNvSpPr/>
              <p:nvPr/>
            </p:nvSpPr>
            <p:spPr>
              <a:xfrm>
                <a:off x="7634588" y="3750806"/>
                <a:ext cx="977662" cy="888879"/>
              </a:xfrm>
              <a:prstGeom prst="triangl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Ellipse 31">
                <a:extLst>
                  <a:ext uri="{FF2B5EF4-FFF2-40B4-BE49-F238E27FC236}">
                    <a16:creationId xmlns:a16="http://schemas.microsoft.com/office/drawing/2014/main" id="{27E70E5D-30EC-4058-A474-F9F5D0572B3C}"/>
                  </a:ext>
                </a:extLst>
              </p:cNvPr>
              <p:cNvSpPr/>
              <p:nvPr/>
            </p:nvSpPr>
            <p:spPr>
              <a:xfrm>
                <a:off x="7452320" y="4366751"/>
                <a:ext cx="362310" cy="362310"/>
              </a:xfrm>
              <a:prstGeom prst="ellipse">
                <a:avLst/>
              </a:prstGeom>
              <a:solidFill>
                <a:srgbClr val="B9CD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" name="Ellipse 33">
                <a:extLst>
                  <a:ext uri="{FF2B5EF4-FFF2-40B4-BE49-F238E27FC236}">
                    <a16:creationId xmlns:a16="http://schemas.microsoft.com/office/drawing/2014/main" id="{C0AAD984-6199-43CB-A8E5-D4131E481255}"/>
                  </a:ext>
                </a:extLst>
              </p:cNvPr>
              <p:cNvSpPr/>
              <p:nvPr/>
            </p:nvSpPr>
            <p:spPr>
              <a:xfrm>
                <a:off x="8460432" y="4366751"/>
                <a:ext cx="362310" cy="362310"/>
              </a:xfrm>
              <a:prstGeom prst="ellipse">
                <a:avLst/>
              </a:prstGeom>
              <a:solidFill>
                <a:srgbClr val="B9CD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BFDEAEA5-0409-4CD2-A1D2-5FF9D972C1F4}"/>
                </a:ext>
              </a:extLst>
            </p:cNvPr>
            <p:cNvSpPr txBox="1"/>
            <p:nvPr/>
          </p:nvSpPr>
          <p:spPr>
            <a:xfrm>
              <a:off x="8083989" y="2963297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400" dirty="0"/>
                <a:t>+</a:t>
              </a:r>
              <a:endParaRPr lang="de-DE" dirty="0"/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8302B589-64DE-4C55-94F8-5A1FFD13045D}"/>
                </a:ext>
              </a:extLst>
            </p:cNvPr>
            <p:cNvSpPr txBox="1"/>
            <p:nvPr/>
          </p:nvSpPr>
          <p:spPr>
            <a:xfrm>
              <a:off x="1372330" y="2983563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400" dirty="0"/>
                <a:t>+</a:t>
              </a:r>
              <a:endParaRPr lang="de-DE" dirty="0"/>
            </a:p>
          </p:txBody>
        </p:sp>
      </p:grpSp>
      <p:sp>
        <p:nvSpPr>
          <p:cNvPr id="23" name="Pfeil: nach rechts 22">
            <a:extLst>
              <a:ext uri="{FF2B5EF4-FFF2-40B4-BE49-F238E27FC236}">
                <a16:creationId xmlns:a16="http://schemas.microsoft.com/office/drawing/2014/main" id="{7DDCFC82-B88B-4456-9AC6-F2550E926639}"/>
              </a:ext>
            </a:extLst>
          </p:cNvPr>
          <p:cNvSpPr/>
          <p:nvPr/>
        </p:nvSpPr>
        <p:spPr>
          <a:xfrm>
            <a:off x="683568" y="5301208"/>
            <a:ext cx="1584176" cy="50848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DEAFEEC7-0C2F-4563-9E15-52667E5DF641}"/>
              </a:ext>
            </a:extLst>
          </p:cNvPr>
          <p:cNvSpPr txBox="1"/>
          <p:nvPr/>
        </p:nvSpPr>
        <p:spPr>
          <a:xfrm>
            <a:off x="2483768" y="5324618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2 H</a:t>
            </a:r>
            <a:r>
              <a:rPr lang="de-DE" sz="2400" baseline="-25000" dirty="0"/>
              <a:t>2</a:t>
            </a:r>
            <a:r>
              <a:rPr lang="de-DE" sz="2400" dirty="0"/>
              <a:t>O</a:t>
            </a:r>
            <a:r>
              <a:rPr lang="de-DE" sz="2400" baseline="-25000" dirty="0"/>
              <a:t>2</a:t>
            </a:r>
            <a:r>
              <a:rPr lang="de-DE" sz="2400" dirty="0"/>
              <a:t> </a:t>
            </a:r>
            <a:r>
              <a:rPr lang="de-DE" sz="2400" dirty="0">
                <a:sym typeface="Wingdings" panose="05000000000000000000" pitchFamily="2" charset="2"/>
              </a:rPr>
              <a:t> 2 H</a:t>
            </a:r>
            <a:r>
              <a:rPr lang="de-DE" sz="2400" baseline="-25000" dirty="0">
                <a:sym typeface="Wingdings" panose="05000000000000000000" pitchFamily="2" charset="2"/>
              </a:rPr>
              <a:t>2</a:t>
            </a:r>
            <a:r>
              <a:rPr lang="de-DE" sz="2400" dirty="0">
                <a:sym typeface="Wingdings" panose="05000000000000000000" pitchFamily="2" charset="2"/>
              </a:rPr>
              <a:t>O + O</a:t>
            </a:r>
            <a:r>
              <a:rPr lang="de-DE" sz="2400" baseline="-25000" dirty="0">
                <a:sym typeface="Wingdings" panose="05000000000000000000" pitchFamily="2" charset="2"/>
              </a:rPr>
              <a:t>2</a:t>
            </a:r>
            <a:endParaRPr lang="de-DE" sz="2400" baseline="-25000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4703E19-F3A9-4B7B-95A8-705FCCC2D8A1}"/>
              </a:ext>
            </a:extLst>
          </p:cNvPr>
          <p:cNvSpPr txBox="1"/>
          <p:nvPr/>
        </p:nvSpPr>
        <p:spPr>
          <a:xfrm>
            <a:off x="986825" y="5075892"/>
            <a:ext cx="977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Beispiel:</a:t>
            </a:r>
          </a:p>
        </p:txBody>
      </p:sp>
    </p:spTree>
    <p:extLst>
      <p:ext uri="{BB962C8B-B14F-4D97-AF65-F5344CB8AC3E}">
        <p14:creationId xmlns:p14="http://schemas.microsoft.com/office/powerpoint/2010/main" val="1127692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E4F032B-246A-408B-9D40-A2C2ACA8DEDB}"/>
              </a:ext>
            </a:extLst>
          </p:cNvPr>
          <p:cNvSpPr/>
          <p:nvPr/>
        </p:nvSpPr>
        <p:spPr>
          <a:xfrm>
            <a:off x="322604" y="2504036"/>
            <a:ext cx="977662" cy="1731032"/>
          </a:xfrm>
          <a:prstGeom prst="roundRect">
            <a:avLst/>
          </a:prstGeom>
          <a:gradFill flip="none" rotWithShape="1">
            <a:gsLst>
              <a:gs pos="0">
                <a:srgbClr val="4472C4">
                  <a:tint val="66000"/>
                  <a:satMod val="160000"/>
                </a:srgbClr>
              </a:gs>
              <a:gs pos="50000">
                <a:srgbClr val="4472C4">
                  <a:tint val="44500"/>
                  <a:satMod val="160000"/>
                </a:srgbClr>
              </a:gs>
              <a:gs pos="100000">
                <a:srgbClr val="4472C4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Gleichschenkliges Dreieck 2">
            <a:extLst>
              <a:ext uri="{FF2B5EF4-FFF2-40B4-BE49-F238E27FC236}">
                <a16:creationId xmlns:a16="http://schemas.microsoft.com/office/drawing/2014/main" id="{2EED0C11-0362-4AEB-B9CD-B0FAB4E26371}"/>
              </a:ext>
            </a:extLst>
          </p:cNvPr>
          <p:cNvSpPr/>
          <p:nvPr/>
        </p:nvSpPr>
        <p:spPr>
          <a:xfrm rot="10800000">
            <a:off x="2010162" y="2314704"/>
            <a:ext cx="977662" cy="755670"/>
          </a:xfrm>
          <a:prstGeom prst="triangle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48626BF0-B880-4A15-99C4-8391FB168663}"/>
              </a:ext>
            </a:extLst>
          </p:cNvPr>
          <p:cNvSpPr/>
          <p:nvPr/>
        </p:nvSpPr>
        <p:spPr>
          <a:xfrm>
            <a:off x="6412321" y="2374216"/>
            <a:ext cx="977662" cy="1731032"/>
          </a:xfrm>
          <a:prstGeom prst="roundRect">
            <a:avLst/>
          </a:prstGeom>
          <a:gradFill flip="none" rotWithShape="1">
            <a:gsLst>
              <a:gs pos="0">
                <a:srgbClr val="4472C4">
                  <a:tint val="66000"/>
                  <a:satMod val="160000"/>
                </a:srgbClr>
              </a:gs>
              <a:gs pos="50000">
                <a:srgbClr val="4472C4">
                  <a:tint val="44500"/>
                  <a:satMod val="160000"/>
                </a:srgbClr>
              </a:gs>
              <a:gs pos="100000">
                <a:srgbClr val="4472C4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4E0DD1D6-3900-41FF-BE70-96C7681A1DA6}"/>
              </a:ext>
            </a:extLst>
          </p:cNvPr>
          <p:cNvGrpSpPr/>
          <p:nvPr/>
        </p:nvGrpSpPr>
        <p:grpSpPr>
          <a:xfrm>
            <a:off x="6097174" y="2127869"/>
            <a:ext cx="303288" cy="369332"/>
            <a:chOff x="2668438" y="1374475"/>
            <a:chExt cx="303288" cy="369332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36EE483A-42A6-40F3-8D8E-259519B00F43}"/>
                </a:ext>
              </a:extLst>
            </p:cNvPr>
            <p:cNvSpPr/>
            <p:nvPr/>
          </p:nvSpPr>
          <p:spPr>
            <a:xfrm>
              <a:off x="2668438" y="1407497"/>
              <a:ext cx="303288" cy="3032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41F775EE-3276-4C00-84FE-022EAD1153FA}"/>
                </a:ext>
              </a:extLst>
            </p:cNvPr>
            <p:cNvSpPr txBox="1"/>
            <p:nvPr/>
          </p:nvSpPr>
          <p:spPr>
            <a:xfrm>
              <a:off x="2668438" y="1374475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</a:t>
              </a:r>
            </a:p>
          </p:txBody>
        </p:sp>
      </p:grpSp>
      <p:sp>
        <p:nvSpPr>
          <p:cNvPr id="8" name="Ellipse 7">
            <a:extLst>
              <a:ext uri="{FF2B5EF4-FFF2-40B4-BE49-F238E27FC236}">
                <a16:creationId xmlns:a16="http://schemas.microsoft.com/office/drawing/2014/main" id="{BFAA7C7D-25DA-49AC-9396-855651E0CB71}"/>
              </a:ext>
            </a:extLst>
          </p:cNvPr>
          <p:cNvSpPr/>
          <p:nvPr/>
        </p:nvSpPr>
        <p:spPr>
          <a:xfrm>
            <a:off x="5974501" y="2032026"/>
            <a:ext cx="577972" cy="577973"/>
          </a:xfrm>
          <a:prstGeom prst="ellipse">
            <a:avLst/>
          </a:prstGeom>
          <a:solidFill>
            <a:srgbClr val="FFC000">
              <a:alpha val="69804"/>
            </a:srgbClr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846072F-DFC6-4FA7-8BED-83AB09DADA31}"/>
              </a:ext>
            </a:extLst>
          </p:cNvPr>
          <p:cNvGrpSpPr/>
          <p:nvPr/>
        </p:nvGrpSpPr>
        <p:grpSpPr>
          <a:xfrm>
            <a:off x="2347348" y="3151734"/>
            <a:ext cx="303288" cy="369332"/>
            <a:chOff x="2668438" y="1374475"/>
            <a:chExt cx="303288" cy="369332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253BF9E7-BD78-4485-AB1E-8ACB4D124459}"/>
                </a:ext>
              </a:extLst>
            </p:cNvPr>
            <p:cNvSpPr/>
            <p:nvPr/>
          </p:nvSpPr>
          <p:spPr>
            <a:xfrm>
              <a:off x="2668438" y="1407497"/>
              <a:ext cx="303288" cy="3032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0E7D1EF2-8303-4806-A64E-8BFFAA84F1E4}"/>
                </a:ext>
              </a:extLst>
            </p:cNvPr>
            <p:cNvSpPr txBox="1"/>
            <p:nvPr/>
          </p:nvSpPr>
          <p:spPr>
            <a:xfrm>
              <a:off x="2668438" y="1374475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</a:t>
              </a:r>
            </a:p>
          </p:txBody>
        </p:sp>
      </p:grpSp>
      <p:sp>
        <p:nvSpPr>
          <p:cNvPr id="12" name="Ellipse 11">
            <a:extLst>
              <a:ext uri="{FF2B5EF4-FFF2-40B4-BE49-F238E27FC236}">
                <a16:creationId xmlns:a16="http://schemas.microsoft.com/office/drawing/2014/main" id="{153FC360-7BE6-4CB3-85DD-E145D42A6459}"/>
              </a:ext>
            </a:extLst>
          </p:cNvPr>
          <p:cNvSpPr/>
          <p:nvPr/>
        </p:nvSpPr>
        <p:spPr>
          <a:xfrm>
            <a:off x="2210006" y="3055891"/>
            <a:ext cx="577972" cy="577973"/>
          </a:xfrm>
          <a:prstGeom prst="ellipse">
            <a:avLst/>
          </a:prstGeom>
          <a:solidFill>
            <a:srgbClr val="FFC000">
              <a:alpha val="69804"/>
            </a:srgbClr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64B925B8-E11D-45B4-A930-40BA12E510E2}"/>
              </a:ext>
            </a:extLst>
          </p:cNvPr>
          <p:cNvGrpSpPr/>
          <p:nvPr/>
        </p:nvGrpSpPr>
        <p:grpSpPr>
          <a:xfrm>
            <a:off x="2347348" y="3733378"/>
            <a:ext cx="303288" cy="369332"/>
            <a:chOff x="2668438" y="1374475"/>
            <a:chExt cx="303288" cy="369332"/>
          </a:xfrm>
        </p:grpSpPr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A941F7D8-623F-478E-94FC-0A9D1D53A892}"/>
                </a:ext>
              </a:extLst>
            </p:cNvPr>
            <p:cNvSpPr/>
            <p:nvPr/>
          </p:nvSpPr>
          <p:spPr>
            <a:xfrm>
              <a:off x="2668438" y="1407497"/>
              <a:ext cx="303288" cy="3032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CFA88A61-A740-4015-AA00-3CAE70E672F7}"/>
                </a:ext>
              </a:extLst>
            </p:cNvPr>
            <p:cNvSpPr txBox="1"/>
            <p:nvPr/>
          </p:nvSpPr>
          <p:spPr>
            <a:xfrm>
              <a:off x="2668438" y="1374475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</a:t>
              </a:r>
            </a:p>
          </p:txBody>
        </p:sp>
      </p:grpSp>
      <p:sp>
        <p:nvSpPr>
          <p:cNvPr id="16" name="Ellipse 15">
            <a:extLst>
              <a:ext uri="{FF2B5EF4-FFF2-40B4-BE49-F238E27FC236}">
                <a16:creationId xmlns:a16="http://schemas.microsoft.com/office/drawing/2014/main" id="{0AEE658C-FE76-4394-8C14-8EC2F3C022A3}"/>
              </a:ext>
            </a:extLst>
          </p:cNvPr>
          <p:cNvSpPr/>
          <p:nvPr/>
        </p:nvSpPr>
        <p:spPr>
          <a:xfrm>
            <a:off x="2210006" y="3637535"/>
            <a:ext cx="577972" cy="577973"/>
          </a:xfrm>
          <a:prstGeom prst="ellipse">
            <a:avLst/>
          </a:prstGeom>
          <a:solidFill>
            <a:srgbClr val="FFC000">
              <a:alpha val="69804"/>
            </a:srgbClr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A1825483-0C01-4EB7-832E-C45D4DA7AEF3}"/>
              </a:ext>
            </a:extLst>
          </p:cNvPr>
          <p:cNvGrpSpPr/>
          <p:nvPr/>
        </p:nvGrpSpPr>
        <p:grpSpPr>
          <a:xfrm>
            <a:off x="2347348" y="4315022"/>
            <a:ext cx="303288" cy="369332"/>
            <a:chOff x="2668438" y="1374475"/>
            <a:chExt cx="303288" cy="369332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2242645C-5C72-4649-817E-900EC9318F35}"/>
                </a:ext>
              </a:extLst>
            </p:cNvPr>
            <p:cNvSpPr/>
            <p:nvPr/>
          </p:nvSpPr>
          <p:spPr>
            <a:xfrm>
              <a:off x="2668438" y="1407497"/>
              <a:ext cx="303288" cy="3032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1682C4A3-2BDA-485B-8768-1229D4A231E0}"/>
                </a:ext>
              </a:extLst>
            </p:cNvPr>
            <p:cNvSpPr txBox="1"/>
            <p:nvPr/>
          </p:nvSpPr>
          <p:spPr>
            <a:xfrm>
              <a:off x="2668438" y="1374475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</a:t>
              </a:r>
            </a:p>
          </p:txBody>
        </p:sp>
      </p:grpSp>
      <p:sp>
        <p:nvSpPr>
          <p:cNvPr id="20" name="Ellipse 19">
            <a:extLst>
              <a:ext uri="{FF2B5EF4-FFF2-40B4-BE49-F238E27FC236}">
                <a16:creationId xmlns:a16="http://schemas.microsoft.com/office/drawing/2014/main" id="{403145AE-FF10-45F8-9372-EE3A618A3944}"/>
              </a:ext>
            </a:extLst>
          </p:cNvPr>
          <p:cNvSpPr/>
          <p:nvPr/>
        </p:nvSpPr>
        <p:spPr>
          <a:xfrm>
            <a:off x="2210006" y="4219179"/>
            <a:ext cx="577972" cy="577973"/>
          </a:xfrm>
          <a:prstGeom prst="ellipse">
            <a:avLst/>
          </a:prstGeom>
          <a:solidFill>
            <a:srgbClr val="FFC000">
              <a:alpha val="69804"/>
            </a:srgbClr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Gleichschenkliges Dreieck 20">
            <a:extLst>
              <a:ext uri="{FF2B5EF4-FFF2-40B4-BE49-F238E27FC236}">
                <a16:creationId xmlns:a16="http://schemas.microsoft.com/office/drawing/2014/main" id="{B0228B8F-F5CC-4793-BB2A-DEBE2FFCAFC5}"/>
              </a:ext>
            </a:extLst>
          </p:cNvPr>
          <p:cNvSpPr/>
          <p:nvPr/>
        </p:nvSpPr>
        <p:spPr>
          <a:xfrm rot="10800000">
            <a:off x="8028384" y="2420888"/>
            <a:ext cx="977662" cy="755670"/>
          </a:xfrm>
          <a:prstGeom prst="triangle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FBBDA3FD-303D-437F-BE5E-1823FC66B4AF}"/>
              </a:ext>
            </a:extLst>
          </p:cNvPr>
          <p:cNvGrpSpPr/>
          <p:nvPr/>
        </p:nvGrpSpPr>
        <p:grpSpPr>
          <a:xfrm>
            <a:off x="8365570" y="3257918"/>
            <a:ext cx="303288" cy="369332"/>
            <a:chOff x="2668438" y="1374475"/>
            <a:chExt cx="303288" cy="369332"/>
          </a:xfrm>
        </p:grpSpPr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FF7A70E3-89E3-44A4-94A9-669E93D37334}"/>
                </a:ext>
              </a:extLst>
            </p:cNvPr>
            <p:cNvSpPr/>
            <p:nvPr/>
          </p:nvSpPr>
          <p:spPr>
            <a:xfrm>
              <a:off x="2668438" y="1407497"/>
              <a:ext cx="303288" cy="3032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39D166BC-031D-49DB-85F0-D677B22E85B1}"/>
                </a:ext>
              </a:extLst>
            </p:cNvPr>
            <p:cNvSpPr txBox="1"/>
            <p:nvPr/>
          </p:nvSpPr>
          <p:spPr>
            <a:xfrm>
              <a:off x="2668438" y="1374475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</a:t>
              </a:r>
            </a:p>
          </p:txBody>
        </p:sp>
      </p:grpSp>
      <p:sp>
        <p:nvSpPr>
          <p:cNvPr id="25" name="Ellipse 24">
            <a:extLst>
              <a:ext uri="{FF2B5EF4-FFF2-40B4-BE49-F238E27FC236}">
                <a16:creationId xmlns:a16="http://schemas.microsoft.com/office/drawing/2014/main" id="{4E98579C-7386-43E7-860F-13F0ABB1F42D}"/>
              </a:ext>
            </a:extLst>
          </p:cNvPr>
          <p:cNvSpPr/>
          <p:nvPr/>
        </p:nvSpPr>
        <p:spPr>
          <a:xfrm>
            <a:off x="8228228" y="3162075"/>
            <a:ext cx="577972" cy="577973"/>
          </a:xfrm>
          <a:prstGeom prst="ellipse">
            <a:avLst/>
          </a:prstGeom>
          <a:solidFill>
            <a:srgbClr val="FFC000">
              <a:alpha val="69804"/>
            </a:srgbClr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9E1159DB-9F5F-4733-A848-8AEF87D42B64}"/>
              </a:ext>
            </a:extLst>
          </p:cNvPr>
          <p:cNvGrpSpPr/>
          <p:nvPr/>
        </p:nvGrpSpPr>
        <p:grpSpPr>
          <a:xfrm>
            <a:off x="8365570" y="3839562"/>
            <a:ext cx="303288" cy="369332"/>
            <a:chOff x="2668438" y="1374475"/>
            <a:chExt cx="303288" cy="369332"/>
          </a:xfrm>
        </p:grpSpPr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EA507831-5FEC-43C1-BC3E-CA84ADDBB278}"/>
                </a:ext>
              </a:extLst>
            </p:cNvPr>
            <p:cNvSpPr/>
            <p:nvPr/>
          </p:nvSpPr>
          <p:spPr>
            <a:xfrm>
              <a:off x="2668438" y="1407497"/>
              <a:ext cx="303288" cy="3032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4BA445A1-8B0D-4858-A281-FCF21C949F19}"/>
                </a:ext>
              </a:extLst>
            </p:cNvPr>
            <p:cNvSpPr txBox="1"/>
            <p:nvPr/>
          </p:nvSpPr>
          <p:spPr>
            <a:xfrm>
              <a:off x="2668438" y="1374475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</a:t>
              </a:r>
            </a:p>
          </p:txBody>
        </p:sp>
      </p:grpSp>
      <p:sp>
        <p:nvSpPr>
          <p:cNvPr id="29" name="Ellipse 28">
            <a:extLst>
              <a:ext uri="{FF2B5EF4-FFF2-40B4-BE49-F238E27FC236}">
                <a16:creationId xmlns:a16="http://schemas.microsoft.com/office/drawing/2014/main" id="{5A18B4EE-1673-4179-8895-364BCD544920}"/>
              </a:ext>
            </a:extLst>
          </p:cNvPr>
          <p:cNvSpPr/>
          <p:nvPr/>
        </p:nvSpPr>
        <p:spPr>
          <a:xfrm>
            <a:off x="8228228" y="3743719"/>
            <a:ext cx="577972" cy="577973"/>
          </a:xfrm>
          <a:prstGeom prst="ellipse">
            <a:avLst/>
          </a:prstGeom>
          <a:solidFill>
            <a:srgbClr val="FFC000">
              <a:alpha val="69804"/>
            </a:srgbClr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AD0466D6-CCD8-431E-B12C-B456F1429F9C}"/>
              </a:ext>
            </a:extLst>
          </p:cNvPr>
          <p:cNvSpPr txBox="1"/>
          <p:nvPr/>
        </p:nvSpPr>
        <p:spPr>
          <a:xfrm>
            <a:off x="3406020" y="3307327"/>
            <a:ext cx="2225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E2: Transferase</a:t>
            </a:r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7F5FCE23-9C97-4BA1-8809-6C8C0D1556C8}"/>
              </a:ext>
            </a:extLst>
          </p:cNvPr>
          <p:cNvGrpSpPr/>
          <p:nvPr/>
        </p:nvGrpSpPr>
        <p:grpSpPr>
          <a:xfrm>
            <a:off x="3334895" y="3111523"/>
            <a:ext cx="2403895" cy="859002"/>
            <a:chOff x="4988941" y="3839520"/>
            <a:chExt cx="2403895" cy="859002"/>
          </a:xfrm>
        </p:grpSpPr>
        <p:sp>
          <p:nvSpPr>
            <p:cNvPr id="32" name="Pfeil: nach rechts 31">
              <a:extLst>
                <a:ext uri="{FF2B5EF4-FFF2-40B4-BE49-F238E27FC236}">
                  <a16:creationId xmlns:a16="http://schemas.microsoft.com/office/drawing/2014/main" id="{41584AB5-FE1D-43EC-B5AA-6C5BAA902EB2}"/>
                </a:ext>
              </a:extLst>
            </p:cNvPr>
            <p:cNvSpPr/>
            <p:nvPr/>
          </p:nvSpPr>
          <p:spPr>
            <a:xfrm>
              <a:off x="4988941" y="4493997"/>
              <a:ext cx="2403894" cy="204525"/>
            </a:xfrm>
            <a:prstGeom prst="rightArrow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Pfeil: nach rechts 32">
              <a:extLst>
                <a:ext uri="{FF2B5EF4-FFF2-40B4-BE49-F238E27FC236}">
                  <a16:creationId xmlns:a16="http://schemas.microsoft.com/office/drawing/2014/main" id="{C78E7CE1-3CF9-44C8-955A-9990CBABE160}"/>
                </a:ext>
              </a:extLst>
            </p:cNvPr>
            <p:cNvSpPr/>
            <p:nvPr/>
          </p:nvSpPr>
          <p:spPr>
            <a:xfrm rot="10800000">
              <a:off x="4988942" y="3839520"/>
              <a:ext cx="2403894" cy="204525"/>
            </a:xfrm>
            <a:prstGeom prst="rightArrow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4" name="Titel 33">
            <a:extLst>
              <a:ext uri="{FF2B5EF4-FFF2-40B4-BE49-F238E27FC236}">
                <a16:creationId xmlns:a16="http://schemas.microsoft.com/office/drawing/2014/main" id="{EE39CD27-E82B-4DC3-B084-42BEDB42C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Gruppen werden von einem Molekül auf ein anderes </a:t>
            </a:r>
            <a:r>
              <a:rPr lang="de-DE" sz="2800" dirty="0" smtClean="0"/>
              <a:t>übertragen.</a:t>
            </a:r>
            <a:endParaRPr lang="de-DE" sz="2800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C692625-5CC0-42C1-9507-6004DD595028}"/>
              </a:ext>
            </a:extLst>
          </p:cNvPr>
          <p:cNvSpPr txBox="1"/>
          <p:nvPr/>
        </p:nvSpPr>
        <p:spPr>
          <a:xfrm>
            <a:off x="7655501" y="315173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+</a:t>
            </a:r>
            <a:endParaRPr lang="de-DE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4C2C99F-7EF5-4568-A06D-D2D2833D6CC8}"/>
              </a:ext>
            </a:extLst>
          </p:cNvPr>
          <p:cNvSpPr txBox="1"/>
          <p:nvPr/>
        </p:nvSpPr>
        <p:spPr>
          <a:xfrm>
            <a:off x="1475656" y="3085216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+</a:t>
            </a:r>
            <a:endParaRPr lang="de-DE" dirty="0"/>
          </a:p>
        </p:txBody>
      </p:sp>
      <p:sp>
        <p:nvSpPr>
          <p:cNvPr id="38" name="Pfeil: nach rechts 37">
            <a:extLst>
              <a:ext uri="{FF2B5EF4-FFF2-40B4-BE49-F238E27FC236}">
                <a16:creationId xmlns:a16="http://schemas.microsoft.com/office/drawing/2014/main" id="{C298388A-0F31-4605-BCF4-4CE4E4096790}"/>
              </a:ext>
            </a:extLst>
          </p:cNvPr>
          <p:cNvSpPr/>
          <p:nvPr/>
        </p:nvSpPr>
        <p:spPr>
          <a:xfrm>
            <a:off x="683568" y="5301208"/>
            <a:ext cx="1584176" cy="50848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EEA95587-F4A7-42C1-8195-55150FC531C3}"/>
              </a:ext>
            </a:extLst>
          </p:cNvPr>
          <p:cNvSpPr txBox="1"/>
          <p:nvPr/>
        </p:nvSpPr>
        <p:spPr>
          <a:xfrm>
            <a:off x="2483768" y="5324618"/>
            <a:ext cx="5881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Glucose + ATP </a:t>
            </a:r>
            <a:r>
              <a:rPr lang="de-DE" sz="2400" dirty="0">
                <a:sym typeface="Wingdings" panose="05000000000000000000" pitchFamily="2" charset="2"/>
              </a:rPr>
              <a:t> Glucose-6-phosphat + ADP</a:t>
            </a:r>
            <a:endParaRPr lang="de-DE" sz="2400" baseline="-25000" dirty="0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8F002EFF-645D-4E5C-BB72-F2F5CFBD283E}"/>
              </a:ext>
            </a:extLst>
          </p:cNvPr>
          <p:cNvSpPr txBox="1"/>
          <p:nvPr/>
        </p:nvSpPr>
        <p:spPr>
          <a:xfrm>
            <a:off x="986825" y="5075892"/>
            <a:ext cx="977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Beispiel:</a:t>
            </a:r>
          </a:p>
        </p:txBody>
      </p:sp>
    </p:spTree>
    <p:extLst>
      <p:ext uri="{BB962C8B-B14F-4D97-AF65-F5344CB8AC3E}">
        <p14:creationId xmlns:p14="http://schemas.microsoft.com/office/powerpoint/2010/main" val="3351473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BA65FB90-1510-4578-9980-A8480DC92D43}"/>
              </a:ext>
            </a:extLst>
          </p:cNvPr>
          <p:cNvSpPr/>
          <p:nvPr/>
        </p:nvSpPr>
        <p:spPr>
          <a:xfrm>
            <a:off x="358790" y="2841315"/>
            <a:ext cx="977662" cy="57797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46BA5D1-4B7C-4147-BF6A-5761CB7F967D}"/>
              </a:ext>
            </a:extLst>
          </p:cNvPr>
          <p:cNvSpPr txBox="1"/>
          <p:nvPr/>
        </p:nvSpPr>
        <p:spPr>
          <a:xfrm>
            <a:off x="3458590" y="2841315"/>
            <a:ext cx="2754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C00000"/>
                </a:solidFill>
              </a:rPr>
              <a:t>E3: Hydrolase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93D60E7F-E0D6-4129-B3B9-D098F39FEBEA}"/>
              </a:ext>
            </a:extLst>
          </p:cNvPr>
          <p:cNvSpPr/>
          <p:nvPr/>
        </p:nvSpPr>
        <p:spPr>
          <a:xfrm>
            <a:off x="2322020" y="2841315"/>
            <a:ext cx="977662" cy="57797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9B47A105-480E-4AB6-8B33-A8BCB405FEED}"/>
              </a:ext>
            </a:extLst>
          </p:cNvPr>
          <p:cNvSpPr/>
          <p:nvPr/>
        </p:nvSpPr>
        <p:spPr>
          <a:xfrm>
            <a:off x="1340405" y="2841315"/>
            <a:ext cx="977662" cy="57797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F2D02EAC-9403-406C-8B5A-62D4ED353A3A}"/>
              </a:ext>
            </a:extLst>
          </p:cNvPr>
          <p:cNvSpPr/>
          <p:nvPr/>
        </p:nvSpPr>
        <p:spPr>
          <a:xfrm>
            <a:off x="5860914" y="3841283"/>
            <a:ext cx="977662" cy="57797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5837003A-56C4-44FA-B91B-A2B33154BA45}"/>
              </a:ext>
            </a:extLst>
          </p:cNvPr>
          <p:cNvSpPr/>
          <p:nvPr/>
        </p:nvSpPr>
        <p:spPr>
          <a:xfrm>
            <a:off x="7668344" y="2811864"/>
            <a:ext cx="977662" cy="57797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03C13793-3E93-444A-9A58-CED932F856B4}"/>
              </a:ext>
            </a:extLst>
          </p:cNvPr>
          <p:cNvSpPr/>
          <p:nvPr/>
        </p:nvSpPr>
        <p:spPr>
          <a:xfrm>
            <a:off x="6847756" y="3841283"/>
            <a:ext cx="977662" cy="57797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E16BACEA-3EA3-4A3C-9AC0-A04CA2213D85}"/>
              </a:ext>
            </a:extLst>
          </p:cNvPr>
          <p:cNvGrpSpPr/>
          <p:nvPr/>
        </p:nvGrpSpPr>
        <p:grpSpPr>
          <a:xfrm>
            <a:off x="1338020" y="1916832"/>
            <a:ext cx="848265" cy="672859"/>
            <a:chOff x="2090468" y="1104183"/>
            <a:chExt cx="848265" cy="672859"/>
          </a:xfrm>
        </p:grpSpPr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5D0C1270-E440-4831-A394-236B60CC0D90}"/>
                </a:ext>
              </a:extLst>
            </p:cNvPr>
            <p:cNvSpPr/>
            <p:nvPr/>
          </p:nvSpPr>
          <p:spPr>
            <a:xfrm>
              <a:off x="2334883" y="1321268"/>
              <a:ext cx="455772" cy="4557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4058E3FD-C6C6-4179-AC21-A6EDEF6163E9}"/>
                </a:ext>
              </a:extLst>
            </p:cNvPr>
            <p:cNvSpPr/>
            <p:nvPr/>
          </p:nvSpPr>
          <p:spPr>
            <a:xfrm>
              <a:off x="2645435" y="1104183"/>
              <a:ext cx="293298" cy="29329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1ADF2090-0FB3-4A58-8D85-41E0EC4C3FAF}"/>
                </a:ext>
              </a:extLst>
            </p:cNvPr>
            <p:cNvSpPr/>
            <p:nvPr/>
          </p:nvSpPr>
          <p:spPr>
            <a:xfrm>
              <a:off x="2090468" y="1212012"/>
              <a:ext cx="293298" cy="29329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8" name="Ellipse 17">
            <a:extLst>
              <a:ext uri="{FF2B5EF4-FFF2-40B4-BE49-F238E27FC236}">
                <a16:creationId xmlns:a16="http://schemas.microsoft.com/office/drawing/2014/main" id="{E4673762-41F8-4BE7-B636-7F5A53398751}"/>
              </a:ext>
            </a:extLst>
          </p:cNvPr>
          <p:cNvSpPr/>
          <p:nvPr/>
        </p:nvSpPr>
        <p:spPr>
          <a:xfrm>
            <a:off x="7843779" y="3983621"/>
            <a:ext cx="293298" cy="2932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CA7C46EA-73F2-473D-8D72-32C2E1F385EF}"/>
              </a:ext>
            </a:extLst>
          </p:cNvPr>
          <p:cNvGrpSpPr/>
          <p:nvPr/>
        </p:nvGrpSpPr>
        <p:grpSpPr>
          <a:xfrm>
            <a:off x="6951658" y="2818336"/>
            <a:ext cx="700187" cy="565030"/>
            <a:chOff x="9837410" y="2073846"/>
            <a:chExt cx="700187" cy="565030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9BDF85C9-48DC-47FC-B80D-7D5CFE3B1F44}"/>
                </a:ext>
              </a:extLst>
            </p:cNvPr>
            <p:cNvSpPr/>
            <p:nvPr/>
          </p:nvSpPr>
          <p:spPr>
            <a:xfrm>
              <a:off x="10081825" y="2183102"/>
              <a:ext cx="455772" cy="4557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A30674B4-E891-4E5D-A310-A6EBB93DBA42}"/>
                </a:ext>
              </a:extLst>
            </p:cNvPr>
            <p:cNvSpPr/>
            <p:nvPr/>
          </p:nvSpPr>
          <p:spPr>
            <a:xfrm>
              <a:off x="9837410" y="2073846"/>
              <a:ext cx="293298" cy="29329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93A8BE8A-6664-4966-A9BD-C2DFD08DF2D0}"/>
              </a:ext>
            </a:extLst>
          </p:cNvPr>
          <p:cNvGrpSpPr/>
          <p:nvPr/>
        </p:nvGrpSpPr>
        <p:grpSpPr>
          <a:xfrm>
            <a:off x="3625456" y="2648503"/>
            <a:ext cx="2403895" cy="859002"/>
            <a:chOff x="4988941" y="3839520"/>
            <a:chExt cx="2403895" cy="859002"/>
          </a:xfrm>
        </p:grpSpPr>
        <p:sp>
          <p:nvSpPr>
            <p:cNvPr id="23" name="Pfeil: nach rechts 22">
              <a:extLst>
                <a:ext uri="{FF2B5EF4-FFF2-40B4-BE49-F238E27FC236}">
                  <a16:creationId xmlns:a16="http://schemas.microsoft.com/office/drawing/2014/main" id="{EA3E230C-5952-484F-9F85-792E2C8E63E8}"/>
                </a:ext>
              </a:extLst>
            </p:cNvPr>
            <p:cNvSpPr/>
            <p:nvPr/>
          </p:nvSpPr>
          <p:spPr>
            <a:xfrm>
              <a:off x="4988941" y="4493997"/>
              <a:ext cx="2403894" cy="2045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Pfeil: nach rechts 23">
              <a:extLst>
                <a:ext uri="{FF2B5EF4-FFF2-40B4-BE49-F238E27FC236}">
                  <a16:creationId xmlns:a16="http://schemas.microsoft.com/office/drawing/2014/main" id="{5BE5A800-0314-4FBA-994B-9661FCB028F6}"/>
                </a:ext>
              </a:extLst>
            </p:cNvPr>
            <p:cNvSpPr/>
            <p:nvPr/>
          </p:nvSpPr>
          <p:spPr>
            <a:xfrm rot="10800000">
              <a:off x="4988942" y="3839520"/>
              <a:ext cx="2403894" cy="2045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5" name="Textfeld 24">
            <a:extLst>
              <a:ext uri="{FF2B5EF4-FFF2-40B4-BE49-F238E27FC236}">
                <a16:creationId xmlns:a16="http://schemas.microsoft.com/office/drawing/2014/main" id="{7886C184-E308-4E67-A0F9-1582C2531F95}"/>
              </a:ext>
            </a:extLst>
          </p:cNvPr>
          <p:cNvSpPr txBox="1"/>
          <p:nvPr/>
        </p:nvSpPr>
        <p:spPr>
          <a:xfrm>
            <a:off x="2186285" y="2287975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+</a:t>
            </a:r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72DDFF0-AF05-4DC2-BB3D-8B54D90656D7}"/>
              </a:ext>
            </a:extLst>
          </p:cNvPr>
          <p:cNvSpPr txBox="1"/>
          <p:nvPr/>
        </p:nvSpPr>
        <p:spPr>
          <a:xfrm>
            <a:off x="6544832" y="3175093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+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C2556-F342-41F4-B514-D1961C1B3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Anlagerung von Wasser trennt Bausteine </a:t>
            </a:r>
            <a:r>
              <a:rPr lang="de-DE" sz="2800" dirty="0" smtClean="0"/>
              <a:t>voneinander.</a:t>
            </a:r>
            <a:endParaRPr lang="de-DE" sz="2800" dirty="0"/>
          </a:p>
        </p:txBody>
      </p:sp>
      <p:sp>
        <p:nvSpPr>
          <p:cNvPr id="3" name="Pfeil: nach rechts 2">
            <a:extLst>
              <a:ext uri="{FF2B5EF4-FFF2-40B4-BE49-F238E27FC236}">
                <a16:creationId xmlns:a16="http://schemas.microsoft.com/office/drawing/2014/main" id="{DBC34B8D-BA3C-4CF5-9FE0-E8D96EA00C7F}"/>
              </a:ext>
            </a:extLst>
          </p:cNvPr>
          <p:cNvSpPr/>
          <p:nvPr/>
        </p:nvSpPr>
        <p:spPr>
          <a:xfrm>
            <a:off x="683568" y="5301208"/>
            <a:ext cx="1584176" cy="50848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896CC38-886F-485F-8157-2C13F2C9571D}"/>
              </a:ext>
            </a:extLst>
          </p:cNvPr>
          <p:cNvSpPr txBox="1"/>
          <p:nvPr/>
        </p:nvSpPr>
        <p:spPr>
          <a:xfrm>
            <a:off x="2483768" y="5324618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AS</a:t>
            </a:r>
            <a:r>
              <a:rPr lang="de-DE" sz="2400" baseline="-25000" dirty="0"/>
              <a:t>1</a:t>
            </a:r>
            <a:r>
              <a:rPr lang="de-DE" sz="2400" baseline="30000" dirty="0">
                <a:sym typeface="Wingdings" panose="05000000000000000000" pitchFamily="2" charset="2"/>
              </a:rPr>
              <a:t> _ </a:t>
            </a:r>
            <a:r>
              <a:rPr lang="de-DE" sz="2400" dirty="0"/>
              <a:t>AS</a:t>
            </a:r>
            <a:r>
              <a:rPr lang="de-DE" sz="2400" baseline="-25000" dirty="0"/>
              <a:t>2</a:t>
            </a:r>
            <a:r>
              <a:rPr lang="de-DE" sz="2400" baseline="30000" dirty="0">
                <a:sym typeface="Wingdings" panose="05000000000000000000" pitchFamily="2" charset="2"/>
              </a:rPr>
              <a:t> _ </a:t>
            </a:r>
            <a:r>
              <a:rPr lang="de-DE" sz="2400" dirty="0"/>
              <a:t>AS</a:t>
            </a:r>
            <a:r>
              <a:rPr lang="de-DE" sz="2400" baseline="-25000" dirty="0"/>
              <a:t>3</a:t>
            </a:r>
            <a:r>
              <a:rPr lang="de-DE" sz="2400" dirty="0"/>
              <a:t> </a:t>
            </a:r>
            <a:r>
              <a:rPr lang="de-DE" sz="2400" dirty="0">
                <a:sym typeface="Wingdings" panose="05000000000000000000" pitchFamily="2" charset="2"/>
              </a:rPr>
              <a:t>+ H</a:t>
            </a:r>
            <a:r>
              <a:rPr lang="de-DE" sz="2400" baseline="-25000" dirty="0">
                <a:sym typeface="Wingdings" panose="05000000000000000000" pitchFamily="2" charset="2"/>
              </a:rPr>
              <a:t>2</a:t>
            </a:r>
            <a:r>
              <a:rPr lang="de-DE" sz="2400" dirty="0">
                <a:sym typeface="Wingdings" panose="05000000000000000000" pitchFamily="2" charset="2"/>
              </a:rPr>
              <a:t>O  AS</a:t>
            </a:r>
            <a:r>
              <a:rPr lang="de-DE" sz="2400" baseline="-25000" dirty="0">
                <a:sym typeface="Wingdings" panose="05000000000000000000" pitchFamily="2" charset="2"/>
              </a:rPr>
              <a:t>1</a:t>
            </a:r>
            <a:r>
              <a:rPr lang="de-DE" sz="2400" dirty="0">
                <a:sym typeface="Wingdings" panose="05000000000000000000" pitchFamily="2" charset="2"/>
              </a:rPr>
              <a:t>-OH + H-AS</a:t>
            </a:r>
            <a:r>
              <a:rPr lang="de-DE" sz="2400" baseline="-25000" dirty="0">
                <a:sym typeface="Wingdings" panose="05000000000000000000" pitchFamily="2" charset="2"/>
              </a:rPr>
              <a:t>2</a:t>
            </a:r>
            <a:r>
              <a:rPr lang="de-DE" sz="2400" baseline="30000" dirty="0">
                <a:sym typeface="Wingdings" panose="05000000000000000000" pitchFamily="2" charset="2"/>
              </a:rPr>
              <a:t>_</a:t>
            </a:r>
            <a:r>
              <a:rPr lang="de-DE" sz="2400" dirty="0">
                <a:sym typeface="Wingdings" panose="05000000000000000000" pitchFamily="2" charset="2"/>
              </a:rPr>
              <a:t>AS</a:t>
            </a:r>
            <a:r>
              <a:rPr lang="de-DE" sz="2400" baseline="-25000" dirty="0">
                <a:sym typeface="Wingdings" panose="05000000000000000000" pitchFamily="2" charset="2"/>
              </a:rPr>
              <a:t>3 </a:t>
            </a:r>
            <a:endParaRPr lang="de-DE" sz="2400" baseline="-250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BD7B841-5BD4-43E4-BB0F-C2C02CD68F16}"/>
              </a:ext>
            </a:extLst>
          </p:cNvPr>
          <p:cNvSpPr txBox="1"/>
          <p:nvPr/>
        </p:nvSpPr>
        <p:spPr>
          <a:xfrm>
            <a:off x="986825" y="5075892"/>
            <a:ext cx="977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Beispiel:</a:t>
            </a:r>
          </a:p>
        </p:txBody>
      </p:sp>
    </p:spTree>
    <p:extLst>
      <p:ext uri="{BB962C8B-B14F-4D97-AF65-F5344CB8AC3E}">
        <p14:creationId xmlns:p14="http://schemas.microsoft.com/office/powerpoint/2010/main" val="2762836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5C22B0A1-D890-4AAB-9A79-48E5AD02526A}"/>
              </a:ext>
            </a:extLst>
          </p:cNvPr>
          <p:cNvSpPr txBox="1"/>
          <p:nvPr/>
        </p:nvSpPr>
        <p:spPr>
          <a:xfrm>
            <a:off x="3676516" y="2951843"/>
            <a:ext cx="1918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C00000"/>
                </a:solidFill>
              </a:rPr>
              <a:t>E4: Lyase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C06B3C02-559C-48C6-89D5-20DAD2616335}"/>
              </a:ext>
            </a:extLst>
          </p:cNvPr>
          <p:cNvSpPr/>
          <p:nvPr/>
        </p:nvSpPr>
        <p:spPr>
          <a:xfrm>
            <a:off x="674566" y="2816426"/>
            <a:ext cx="1257529" cy="85233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5B741FE-C993-4047-B591-DB9C7BE036AE}"/>
              </a:ext>
            </a:extLst>
          </p:cNvPr>
          <p:cNvGrpSpPr/>
          <p:nvPr/>
        </p:nvGrpSpPr>
        <p:grpSpPr>
          <a:xfrm>
            <a:off x="3851921" y="2873773"/>
            <a:ext cx="1673778" cy="657640"/>
            <a:chOff x="4988941" y="3839520"/>
            <a:chExt cx="2403895" cy="859002"/>
          </a:xfrm>
        </p:grpSpPr>
        <p:sp>
          <p:nvSpPr>
            <p:cNvPr id="5" name="Pfeil: nach rechts 4">
              <a:extLst>
                <a:ext uri="{FF2B5EF4-FFF2-40B4-BE49-F238E27FC236}">
                  <a16:creationId xmlns:a16="http://schemas.microsoft.com/office/drawing/2014/main" id="{071AA836-EBA5-4E47-A9C3-EB80D69FAD09}"/>
                </a:ext>
              </a:extLst>
            </p:cNvPr>
            <p:cNvSpPr/>
            <p:nvPr/>
          </p:nvSpPr>
          <p:spPr>
            <a:xfrm>
              <a:off x="4988941" y="4493997"/>
              <a:ext cx="2403894" cy="2045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Pfeil: nach rechts 5">
              <a:extLst>
                <a:ext uri="{FF2B5EF4-FFF2-40B4-BE49-F238E27FC236}">
                  <a16:creationId xmlns:a16="http://schemas.microsoft.com/office/drawing/2014/main" id="{9FEC298D-335E-4BA4-88A9-6CAA7E26BDDD}"/>
                </a:ext>
              </a:extLst>
            </p:cNvPr>
            <p:cNvSpPr/>
            <p:nvPr/>
          </p:nvSpPr>
          <p:spPr>
            <a:xfrm rot="10800000">
              <a:off x="4988942" y="3839520"/>
              <a:ext cx="2403894" cy="2045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7" name="Ellipse 6">
            <a:extLst>
              <a:ext uri="{FF2B5EF4-FFF2-40B4-BE49-F238E27FC236}">
                <a16:creationId xmlns:a16="http://schemas.microsoft.com/office/drawing/2014/main" id="{1BA869C1-A433-4675-91A4-35F03D8E35E0}"/>
              </a:ext>
            </a:extLst>
          </p:cNvPr>
          <p:cNvSpPr/>
          <p:nvPr/>
        </p:nvSpPr>
        <p:spPr>
          <a:xfrm>
            <a:off x="1932095" y="2816426"/>
            <a:ext cx="983721" cy="852335"/>
          </a:xfrm>
          <a:prstGeom prst="ellipse">
            <a:avLst/>
          </a:prstGeom>
          <a:solidFill>
            <a:srgbClr val="4472C4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A32912B5-4BB9-4156-8743-9A734D857C15}"/>
              </a:ext>
            </a:extLst>
          </p:cNvPr>
          <p:cNvSpPr/>
          <p:nvPr/>
        </p:nvSpPr>
        <p:spPr>
          <a:xfrm>
            <a:off x="5977876" y="2780928"/>
            <a:ext cx="1257529" cy="85233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1F96A84E-5406-4D72-8EEE-57163FFEF96C}"/>
              </a:ext>
            </a:extLst>
          </p:cNvPr>
          <p:cNvSpPr/>
          <p:nvPr/>
        </p:nvSpPr>
        <p:spPr>
          <a:xfrm>
            <a:off x="7740352" y="2816425"/>
            <a:ext cx="983721" cy="852335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8B1D359D-EAEB-4607-A3A8-E616CEB53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dirty="0"/>
              <a:t>Lyasen katalysieren die Spaltung von Molekülen ohne Hydrolyse, oft unter Bildung einer </a:t>
            </a:r>
            <a:r>
              <a:rPr lang="de-DE" sz="2800" dirty="0" smtClean="0"/>
              <a:t>Doppelbindung.</a:t>
            </a:r>
            <a:endParaRPr lang="de-DE" sz="28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2CF95C6-0CF2-4706-8314-CF3F2465FB69}"/>
              </a:ext>
            </a:extLst>
          </p:cNvPr>
          <p:cNvSpPr txBox="1"/>
          <p:nvPr/>
        </p:nvSpPr>
        <p:spPr>
          <a:xfrm>
            <a:off x="7287888" y="297626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+</a:t>
            </a:r>
            <a:endParaRPr lang="de-DE" dirty="0"/>
          </a:p>
        </p:txBody>
      </p:sp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C5D9FBAD-7462-492B-8534-F447F70AD48A}"/>
              </a:ext>
            </a:extLst>
          </p:cNvPr>
          <p:cNvSpPr/>
          <p:nvPr/>
        </p:nvSpPr>
        <p:spPr>
          <a:xfrm>
            <a:off x="683568" y="5301208"/>
            <a:ext cx="1584176" cy="50848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E3232E4-3464-43F5-B34E-BE11D4385DB6}"/>
              </a:ext>
            </a:extLst>
          </p:cNvPr>
          <p:cNvSpPr txBox="1"/>
          <p:nvPr/>
        </p:nvSpPr>
        <p:spPr>
          <a:xfrm>
            <a:off x="2483768" y="5324618"/>
            <a:ext cx="3041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H</a:t>
            </a:r>
            <a:r>
              <a:rPr lang="de-DE" sz="2400" baseline="-25000" dirty="0"/>
              <a:t>3</a:t>
            </a:r>
            <a:r>
              <a:rPr lang="de-DE" sz="2400" dirty="0"/>
              <a:t>COOH</a:t>
            </a:r>
            <a:r>
              <a:rPr lang="de-DE" sz="2400" dirty="0">
                <a:sym typeface="Wingdings" panose="05000000000000000000" pitchFamily="2" charset="2"/>
              </a:rPr>
              <a:t> 2 H</a:t>
            </a:r>
            <a:r>
              <a:rPr lang="de-DE" sz="2400" baseline="-25000" dirty="0">
                <a:sym typeface="Wingdings" panose="05000000000000000000" pitchFamily="2" charset="2"/>
              </a:rPr>
              <a:t>2 </a:t>
            </a:r>
            <a:r>
              <a:rPr lang="de-DE" sz="2400" dirty="0">
                <a:sym typeface="Wingdings" panose="05000000000000000000" pitchFamily="2" charset="2"/>
              </a:rPr>
              <a:t>+ CO</a:t>
            </a:r>
            <a:r>
              <a:rPr lang="de-DE" sz="2400" baseline="-25000" dirty="0">
                <a:sym typeface="Wingdings" panose="05000000000000000000" pitchFamily="2" charset="2"/>
              </a:rPr>
              <a:t>2</a:t>
            </a:r>
            <a:endParaRPr lang="de-DE" sz="2400" baseline="-250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4EF31D6A-04E6-4324-AE4B-5505D6693AF8}"/>
              </a:ext>
            </a:extLst>
          </p:cNvPr>
          <p:cNvSpPr txBox="1"/>
          <p:nvPr/>
        </p:nvSpPr>
        <p:spPr>
          <a:xfrm>
            <a:off x="986825" y="5075892"/>
            <a:ext cx="977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Beispiel:</a:t>
            </a:r>
          </a:p>
        </p:txBody>
      </p:sp>
    </p:spTree>
    <p:extLst>
      <p:ext uri="{BB962C8B-B14F-4D97-AF65-F5344CB8AC3E}">
        <p14:creationId xmlns:p14="http://schemas.microsoft.com/office/powerpoint/2010/main" val="3728008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D692ED0B-6A7B-4899-BA6D-50A7B08B9AFC}"/>
              </a:ext>
            </a:extLst>
          </p:cNvPr>
          <p:cNvSpPr txBox="1"/>
          <p:nvPr/>
        </p:nvSpPr>
        <p:spPr>
          <a:xfrm>
            <a:off x="3221435" y="3089251"/>
            <a:ext cx="2754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C00000"/>
                </a:solidFill>
              </a:rPr>
              <a:t>E5: </a:t>
            </a:r>
            <a:r>
              <a:rPr lang="de-DE" sz="2400" b="1" dirty="0" err="1">
                <a:solidFill>
                  <a:srgbClr val="C00000"/>
                </a:solidFill>
              </a:rPr>
              <a:t>Isomerase</a:t>
            </a:r>
            <a:endParaRPr lang="de-DE" sz="2400" b="1" dirty="0">
              <a:solidFill>
                <a:srgbClr val="C00000"/>
              </a:solidFill>
            </a:endParaRP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BE73D316-B094-417E-BAFD-77906E42B77E}"/>
              </a:ext>
            </a:extLst>
          </p:cNvPr>
          <p:cNvSpPr/>
          <p:nvPr/>
        </p:nvSpPr>
        <p:spPr>
          <a:xfrm rot="16200000">
            <a:off x="726521" y="2471959"/>
            <a:ext cx="2358016" cy="111331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D3270AB-7B82-4DAC-97F2-12C7CD30700C}"/>
              </a:ext>
            </a:extLst>
          </p:cNvPr>
          <p:cNvGrpSpPr/>
          <p:nvPr/>
        </p:nvGrpSpPr>
        <p:grpSpPr>
          <a:xfrm>
            <a:off x="3444680" y="2899045"/>
            <a:ext cx="2403895" cy="859002"/>
            <a:chOff x="4988941" y="3839520"/>
            <a:chExt cx="2403895" cy="859002"/>
          </a:xfrm>
        </p:grpSpPr>
        <p:sp>
          <p:nvSpPr>
            <p:cNvPr id="5" name="Pfeil: nach rechts 4">
              <a:extLst>
                <a:ext uri="{FF2B5EF4-FFF2-40B4-BE49-F238E27FC236}">
                  <a16:creationId xmlns:a16="http://schemas.microsoft.com/office/drawing/2014/main" id="{BF81393C-ED96-4430-BAE1-82DB44E06495}"/>
                </a:ext>
              </a:extLst>
            </p:cNvPr>
            <p:cNvSpPr/>
            <p:nvPr/>
          </p:nvSpPr>
          <p:spPr>
            <a:xfrm>
              <a:off x="4988941" y="4493997"/>
              <a:ext cx="2403894" cy="2045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Pfeil: nach rechts 5">
              <a:extLst>
                <a:ext uri="{FF2B5EF4-FFF2-40B4-BE49-F238E27FC236}">
                  <a16:creationId xmlns:a16="http://schemas.microsoft.com/office/drawing/2014/main" id="{FDDE0E58-09B9-43F2-B357-0C0E1494485D}"/>
                </a:ext>
              </a:extLst>
            </p:cNvPr>
            <p:cNvSpPr/>
            <p:nvPr/>
          </p:nvSpPr>
          <p:spPr>
            <a:xfrm rot="10800000">
              <a:off x="4988942" y="3839520"/>
              <a:ext cx="2403894" cy="2045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7AE6E3E1-27B2-4DC5-A4CE-618D5E0C977B}"/>
              </a:ext>
            </a:extLst>
          </p:cNvPr>
          <p:cNvSpPr/>
          <p:nvPr/>
        </p:nvSpPr>
        <p:spPr>
          <a:xfrm rot="16200000">
            <a:off x="5932682" y="2487458"/>
            <a:ext cx="2358014" cy="111331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Zierrahmen 7">
            <a:extLst>
              <a:ext uri="{FF2B5EF4-FFF2-40B4-BE49-F238E27FC236}">
                <a16:creationId xmlns:a16="http://schemas.microsoft.com/office/drawing/2014/main" id="{F76ADB0C-803E-4BA5-9B47-3D317CCB792F}"/>
              </a:ext>
            </a:extLst>
          </p:cNvPr>
          <p:cNvSpPr/>
          <p:nvPr/>
        </p:nvSpPr>
        <p:spPr>
          <a:xfrm rot="1037369">
            <a:off x="2430129" y="1345928"/>
            <a:ext cx="629307" cy="723569"/>
          </a:xfrm>
          <a:prstGeom prst="plaqu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Zierrahmen 8">
            <a:extLst>
              <a:ext uri="{FF2B5EF4-FFF2-40B4-BE49-F238E27FC236}">
                <a16:creationId xmlns:a16="http://schemas.microsoft.com/office/drawing/2014/main" id="{3E91F9CC-8B42-4B10-92BF-B177BBC401C9}"/>
              </a:ext>
            </a:extLst>
          </p:cNvPr>
          <p:cNvSpPr/>
          <p:nvPr/>
        </p:nvSpPr>
        <p:spPr>
          <a:xfrm rot="954891">
            <a:off x="5974785" y="4020577"/>
            <a:ext cx="629307" cy="723569"/>
          </a:xfrm>
          <a:prstGeom prst="plaqu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A9152954-B2A8-42AA-8EA3-54ECE4A1A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dirty="0"/>
              <a:t>Isomerisierungen durch intramolekulare Umlagerung</a:t>
            </a:r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0C467723-7396-445A-9BAA-D72E76F2B3EC}"/>
              </a:ext>
            </a:extLst>
          </p:cNvPr>
          <p:cNvSpPr/>
          <p:nvPr/>
        </p:nvSpPr>
        <p:spPr>
          <a:xfrm>
            <a:off x="683568" y="5301208"/>
            <a:ext cx="1584176" cy="50848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88EAE46-55F0-4D7F-A442-6BBFB9CC051A}"/>
              </a:ext>
            </a:extLst>
          </p:cNvPr>
          <p:cNvSpPr txBox="1"/>
          <p:nvPr/>
        </p:nvSpPr>
        <p:spPr>
          <a:xfrm>
            <a:off x="2483768" y="532461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Glucose-6-phosphat</a:t>
            </a:r>
            <a:r>
              <a:rPr lang="de-DE" sz="2400" dirty="0">
                <a:sym typeface="Wingdings" panose="05000000000000000000" pitchFamily="2" charset="2"/>
              </a:rPr>
              <a:t> Fructose-6-phosphat</a:t>
            </a:r>
            <a:endParaRPr lang="de-DE" sz="2400" baseline="-25000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D5C079F-D2EB-4E1B-BECC-F1AE70BBBFDF}"/>
              </a:ext>
            </a:extLst>
          </p:cNvPr>
          <p:cNvSpPr txBox="1"/>
          <p:nvPr/>
        </p:nvSpPr>
        <p:spPr>
          <a:xfrm>
            <a:off x="986825" y="5075892"/>
            <a:ext cx="977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Beispiel:</a:t>
            </a:r>
          </a:p>
        </p:txBody>
      </p:sp>
    </p:spTree>
    <p:extLst>
      <p:ext uri="{BB962C8B-B14F-4D97-AF65-F5344CB8AC3E}">
        <p14:creationId xmlns:p14="http://schemas.microsoft.com/office/powerpoint/2010/main" val="2095375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56DFCBA7-48F8-4A01-B997-687C6F1B4D10}"/>
              </a:ext>
            </a:extLst>
          </p:cNvPr>
          <p:cNvSpPr txBox="1"/>
          <p:nvPr/>
        </p:nvSpPr>
        <p:spPr>
          <a:xfrm>
            <a:off x="3491880" y="3103257"/>
            <a:ext cx="2754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C00000"/>
                </a:solidFill>
              </a:rPr>
              <a:t>E6: Ligase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1E92D779-C104-4D53-BA51-3716E0AEAF33}"/>
              </a:ext>
            </a:extLst>
          </p:cNvPr>
          <p:cNvSpPr/>
          <p:nvPr/>
        </p:nvSpPr>
        <p:spPr>
          <a:xfrm>
            <a:off x="406189" y="2563108"/>
            <a:ext cx="1717539" cy="131744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C720928-43CB-4E0D-8CBB-9860B016591B}"/>
              </a:ext>
            </a:extLst>
          </p:cNvPr>
          <p:cNvGrpSpPr/>
          <p:nvPr/>
        </p:nvGrpSpPr>
        <p:grpSpPr>
          <a:xfrm>
            <a:off x="3658746" y="2910445"/>
            <a:ext cx="2403895" cy="859002"/>
            <a:chOff x="4988941" y="3839520"/>
            <a:chExt cx="2403895" cy="859002"/>
          </a:xfrm>
        </p:grpSpPr>
        <p:sp>
          <p:nvSpPr>
            <p:cNvPr id="5" name="Pfeil: nach rechts 4">
              <a:extLst>
                <a:ext uri="{FF2B5EF4-FFF2-40B4-BE49-F238E27FC236}">
                  <a16:creationId xmlns:a16="http://schemas.microsoft.com/office/drawing/2014/main" id="{62C6A007-B7FD-45E2-BF84-4BC148F5E11A}"/>
                </a:ext>
              </a:extLst>
            </p:cNvPr>
            <p:cNvSpPr/>
            <p:nvPr/>
          </p:nvSpPr>
          <p:spPr>
            <a:xfrm>
              <a:off x="4988941" y="4493997"/>
              <a:ext cx="2403894" cy="2045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Pfeil: nach rechts 5">
              <a:extLst>
                <a:ext uri="{FF2B5EF4-FFF2-40B4-BE49-F238E27FC236}">
                  <a16:creationId xmlns:a16="http://schemas.microsoft.com/office/drawing/2014/main" id="{38EDB44D-AC8E-4320-9E1A-3B9230DB5814}"/>
                </a:ext>
              </a:extLst>
            </p:cNvPr>
            <p:cNvSpPr/>
            <p:nvPr/>
          </p:nvSpPr>
          <p:spPr>
            <a:xfrm rot="10800000">
              <a:off x="4988942" y="3839520"/>
              <a:ext cx="2403894" cy="2045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7" name="Gleichschenkliges Dreieck 6">
            <a:extLst>
              <a:ext uri="{FF2B5EF4-FFF2-40B4-BE49-F238E27FC236}">
                <a16:creationId xmlns:a16="http://schemas.microsoft.com/office/drawing/2014/main" id="{09A05996-6768-47FF-83FB-8D9C92E3BE94}"/>
              </a:ext>
            </a:extLst>
          </p:cNvPr>
          <p:cNvSpPr/>
          <p:nvPr/>
        </p:nvSpPr>
        <p:spPr>
          <a:xfrm rot="5400000">
            <a:off x="2410343" y="2137163"/>
            <a:ext cx="1084006" cy="75371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: nach unten gekrümmt 7">
            <a:extLst>
              <a:ext uri="{FF2B5EF4-FFF2-40B4-BE49-F238E27FC236}">
                <a16:creationId xmlns:a16="http://schemas.microsoft.com/office/drawing/2014/main" id="{1C9C5FE5-45BC-456A-A99C-2BBB570DE707}"/>
              </a:ext>
            </a:extLst>
          </p:cNvPr>
          <p:cNvSpPr/>
          <p:nvPr/>
        </p:nvSpPr>
        <p:spPr>
          <a:xfrm>
            <a:off x="4283844" y="3728239"/>
            <a:ext cx="1084006" cy="28922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AF41255D-6D02-47A3-B84B-E20B8F171FC5}"/>
              </a:ext>
            </a:extLst>
          </p:cNvPr>
          <p:cNvSpPr/>
          <p:nvPr/>
        </p:nvSpPr>
        <p:spPr>
          <a:xfrm>
            <a:off x="6399551" y="2623742"/>
            <a:ext cx="1717539" cy="131744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Gleichschenkliges Dreieck 9">
            <a:extLst>
              <a:ext uri="{FF2B5EF4-FFF2-40B4-BE49-F238E27FC236}">
                <a16:creationId xmlns:a16="http://schemas.microsoft.com/office/drawing/2014/main" id="{8025D3B9-1F52-449A-A5DA-E0CE7E28AB2C}"/>
              </a:ext>
            </a:extLst>
          </p:cNvPr>
          <p:cNvSpPr/>
          <p:nvPr/>
        </p:nvSpPr>
        <p:spPr>
          <a:xfrm rot="5400000">
            <a:off x="7951942" y="2905611"/>
            <a:ext cx="1084006" cy="75371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Pfeil: nach unten gekrümmt 10">
            <a:extLst>
              <a:ext uri="{FF2B5EF4-FFF2-40B4-BE49-F238E27FC236}">
                <a16:creationId xmlns:a16="http://schemas.microsoft.com/office/drawing/2014/main" id="{5CA550AB-C9E6-487A-9C6B-CF928F9E4916}"/>
              </a:ext>
            </a:extLst>
          </p:cNvPr>
          <p:cNvSpPr/>
          <p:nvPr/>
        </p:nvSpPr>
        <p:spPr>
          <a:xfrm rot="10800000">
            <a:off x="4283844" y="2647591"/>
            <a:ext cx="1084006" cy="28922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E60360AA-33C7-432A-B642-436E961B278C}"/>
              </a:ext>
            </a:extLst>
          </p:cNvPr>
          <p:cNvGrpSpPr/>
          <p:nvPr/>
        </p:nvGrpSpPr>
        <p:grpSpPr>
          <a:xfrm>
            <a:off x="3830725" y="3994613"/>
            <a:ext cx="2543854" cy="1614135"/>
            <a:chOff x="5195513" y="4440078"/>
            <a:chExt cx="2543854" cy="1614135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18387A2B-865C-4FF3-80BF-E308A7C79455}"/>
                </a:ext>
              </a:extLst>
            </p:cNvPr>
            <p:cNvGrpSpPr/>
            <p:nvPr/>
          </p:nvGrpSpPr>
          <p:grpSpPr>
            <a:xfrm>
              <a:off x="5356646" y="4974676"/>
              <a:ext cx="256801" cy="261610"/>
              <a:chOff x="2601557" y="1374475"/>
              <a:chExt cx="437048" cy="403014"/>
            </a:xfrm>
          </p:grpSpPr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AA35081F-EEF2-44F7-9A78-F311EACBE1E8}"/>
                  </a:ext>
                </a:extLst>
              </p:cNvPr>
              <p:cNvSpPr/>
              <p:nvPr/>
            </p:nvSpPr>
            <p:spPr>
              <a:xfrm>
                <a:off x="2668438" y="1407497"/>
                <a:ext cx="303288" cy="303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100"/>
              </a:p>
            </p:txBody>
          </p:sp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3B8E448E-52F7-409A-82D6-BE774570E35E}"/>
                  </a:ext>
                </a:extLst>
              </p:cNvPr>
              <p:cNvSpPr txBox="1"/>
              <p:nvPr/>
            </p:nvSpPr>
            <p:spPr>
              <a:xfrm>
                <a:off x="2601557" y="1374475"/>
                <a:ext cx="437048" cy="403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 dirty="0"/>
                  <a:t>P</a:t>
                </a:r>
              </a:p>
            </p:txBody>
          </p:sp>
        </p:grp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6DF40220-6CDE-42CE-80BA-77448ABC95D1}"/>
                </a:ext>
              </a:extLst>
            </p:cNvPr>
            <p:cNvSpPr/>
            <p:nvPr/>
          </p:nvSpPr>
          <p:spPr>
            <a:xfrm>
              <a:off x="5312940" y="4892621"/>
              <a:ext cx="339605" cy="375182"/>
            </a:xfrm>
            <a:prstGeom prst="ellipse">
              <a:avLst/>
            </a:prstGeom>
            <a:solidFill>
              <a:srgbClr val="FFC000">
                <a:alpha val="69804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00"/>
            </a:p>
          </p:txBody>
        </p: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053EB0B7-6B3B-4560-9107-D9ACB5561ED8}"/>
                </a:ext>
              </a:extLst>
            </p:cNvPr>
            <p:cNvGrpSpPr/>
            <p:nvPr/>
          </p:nvGrpSpPr>
          <p:grpSpPr>
            <a:xfrm>
              <a:off x="5356646" y="5357455"/>
              <a:ext cx="256801" cy="261610"/>
              <a:chOff x="2601557" y="1374475"/>
              <a:chExt cx="437048" cy="403014"/>
            </a:xfrm>
          </p:grpSpPr>
          <p:sp>
            <p:nvSpPr>
              <p:cNvPr id="35" name="Ellipse 34">
                <a:extLst>
                  <a:ext uri="{FF2B5EF4-FFF2-40B4-BE49-F238E27FC236}">
                    <a16:creationId xmlns:a16="http://schemas.microsoft.com/office/drawing/2014/main" id="{F29D742B-5BE6-41E7-87F9-CAD2CB44155D}"/>
                  </a:ext>
                </a:extLst>
              </p:cNvPr>
              <p:cNvSpPr/>
              <p:nvPr/>
            </p:nvSpPr>
            <p:spPr>
              <a:xfrm>
                <a:off x="2668438" y="1407497"/>
                <a:ext cx="303288" cy="303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100"/>
              </a:p>
            </p:txBody>
          </p:sp>
          <p:sp>
            <p:nvSpPr>
              <p:cNvPr id="36" name="Textfeld 35">
                <a:extLst>
                  <a:ext uri="{FF2B5EF4-FFF2-40B4-BE49-F238E27FC236}">
                    <a16:creationId xmlns:a16="http://schemas.microsoft.com/office/drawing/2014/main" id="{D7C98B1E-7652-4D48-905E-80E7F173F55A}"/>
                  </a:ext>
                </a:extLst>
              </p:cNvPr>
              <p:cNvSpPr txBox="1"/>
              <p:nvPr/>
            </p:nvSpPr>
            <p:spPr>
              <a:xfrm>
                <a:off x="2601557" y="1374475"/>
                <a:ext cx="437048" cy="403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 dirty="0"/>
                  <a:t>P</a:t>
                </a:r>
              </a:p>
            </p:txBody>
          </p:sp>
        </p:grp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C82C8C5E-0DD6-4206-BDF2-BB3A1CBDA3D6}"/>
                </a:ext>
              </a:extLst>
            </p:cNvPr>
            <p:cNvSpPr/>
            <p:nvPr/>
          </p:nvSpPr>
          <p:spPr>
            <a:xfrm>
              <a:off x="5312940" y="5296252"/>
              <a:ext cx="339605" cy="375182"/>
            </a:xfrm>
            <a:prstGeom prst="ellipse">
              <a:avLst/>
            </a:prstGeom>
            <a:solidFill>
              <a:srgbClr val="FFC000">
                <a:alpha val="69804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00"/>
            </a:p>
          </p:txBody>
        </p: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C654A204-AB7A-4F9E-8ECA-C1FBAAD59FA2}"/>
                </a:ext>
              </a:extLst>
            </p:cNvPr>
            <p:cNvGrpSpPr/>
            <p:nvPr/>
          </p:nvGrpSpPr>
          <p:grpSpPr>
            <a:xfrm>
              <a:off x="5356646" y="5740234"/>
              <a:ext cx="256801" cy="261610"/>
              <a:chOff x="2601557" y="1374475"/>
              <a:chExt cx="437048" cy="403014"/>
            </a:xfrm>
          </p:grpSpPr>
          <p:sp>
            <p:nvSpPr>
              <p:cNvPr id="33" name="Ellipse 32">
                <a:extLst>
                  <a:ext uri="{FF2B5EF4-FFF2-40B4-BE49-F238E27FC236}">
                    <a16:creationId xmlns:a16="http://schemas.microsoft.com/office/drawing/2014/main" id="{2179FBC0-5A4E-42FB-A484-9D63770B3367}"/>
                  </a:ext>
                </a:extLst>
              </p:cNvPr>
              <p:cNvSpPr/>
              <p:nvPr/>
            </p:nvSpPr>
            <p:spPr>
              <a:xfrm>
                <a:off x="2668438" y="1407497"/>
                <a:ext cx="303288" cy="303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100"/>
              </a:p>
            </p:txBody>
          </p:sp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CEA5CDD3-0364-4054-8A8B-2F9230284C82}"/>
                  </a:ext>
                </a:extLst>
              </p:cNvPr>
              <p:cNvSpPr txBox="1"/>
              <p:nvPr/>
            </p:nvSpPr>
            <p:spPr>
              <a:xfrm>
                <a:off x="2601557" y="1374475"/>
                <a:ext cx="437048" cy="403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 dirty="0"/>
                  <a:t>P</a:t>
                </a:r>
              </a:p>
            </p:txBody>
          </p:sp>
        </p:grp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89582B93-723C-4396-9A98-4832611086EC}"/>
                </a:ext>
              </a:extLst>
            </p:cNvPr>
            <p:cNvSpPr/>
            <p:nvPr/>
          </p:nvSpPr>
          <p:spPr>
            <a:xfrm>
              <a:off x="5312940" y="5679031"/>
              <a:ext cx="339605" cy="375182"/>
            </a:xfrm>
            <a:prstGeom prst="ellipse">
              <a:avLst/>
            </a:prstGeom>
            <a:solidFill>
              <a:srgbClr val="FFC000">
                <a:alpha val="69804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00"/>
            </a:p>
          </p:txBody>
        </p: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E823CFF1-160B-4F1C-9474-1907AC194CF2}"/>
                </a:ext>
              </a:extLst>
            </p:cNvPr>
            <p:cNvGrpSpPr/>
            <p:nvPr/>
          </p:nvGrpSpPr>
          <p:grpSpPr>
            <a:xfrm>
              <a:off x="6703239" y="5477328"/>
              <a:ext cx="256801" cy="261610"/>
              <a:chOff x="2601557" y="1374475"/>
              <a:chExt cx="437048" cy="403014"/>
            </a:xfrm>
          </p:grpSpPr>
          <p:sp>
            <p:nvSpPr>
              <p:cNvPr id="31" name="Ellipse 30">
                <a:extLst>
                  <a:ext uri="{FF2B5EF4-FFF2-40B4-BE49-F238E27FC236}">
                    <a16:creationId xmlns:a16="http://schemas.microsoft.com/office/drawing/2014/main" id="{F61C1181-E74F-48D0-BE12-A72CDAC43DDE}"/>
                  </a:ext>
                </a:extLst>
              </p:cNvPr>
              <p:cNvSpPr/>
              <p:nvPr/>
            </p:nvSpPr>
            <p:spPr>
              <a:xfrm>
                <a:off x="2668438" y="1407497"/>
                <a:ext cx="303288" cy="303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100"/>
              </a:p>
            </p:txBody>
          </p:sp>
          <p:sp>
            <p:nvSpPr>
              <p:cNvPr id="32" name="Textfeld 31">
                <a:extLst>
                  <a:ext uri="{FF2B5EF4-FFF2-40B4-BE49-F238E27FC236}">
                    <a16:creationId xmlns:a16="http://schemas.microsoft.com/office/drawing/2014/main" id="{EB270AD5-EE4C-47E4-ADDF-0AD7534C0171}"/>
                  </a:ext>
                </a:extLst>
              </p:cNvPr>
              <p:cNvSpPr txBox="1"/>
              <p:nvPr/>
            </p:nvSpPr>
            <p:spPr>
              <a:xfrm>
                <a:off x="2601557" y="1374475"/>
                <a:ext cx="437048" cy="403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 dirty="0"/>
                  <a:t>P</a:t>
                </a:r>
              </a:p>
            </p:txBody>
          </p:sp>
        </p:grp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DB02891-0DAC-43E6-AB47-140E3D0657EA}"/>
                </a:ext>
              </a:extLst>
            </p:cNvPr>
            <p:cNvGrpSpPr/>
            <p:nvPr/>
          </p:nvGrpSpPr>
          <p:grpSpPr>
            <a:xfrm>
              <a:off x="6713735" y="5109846"/>
              <a:ext cx="256801" cy="261610"/>
              <a:chOff x="2601557" y="1374475"/>
              <a:chExt cx="437048" cy="403014"/>
            </a:xfrm>
          </p:grpSpPr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5794A7C0-6D8E-4463-A404-4EA713EDB3CC}"/>
                  </a:ext>
                </a:extLst>
              </p:cNvPr>
              <p:cNvSpPr/>
              <p:nvPr/>
            </p:nvSpPr>
            <p:spPr>
              <a:xfrm>
                <a:off x="2668438" y="1407497"/>
                <a:ext cx="303288" cy="303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100"/>
              </a:p>
            </p:txBody>
          </p:sp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C2A84112-DAEB-4845-800B-861955EC29D3}"/>
                  </a:ext>
                </a:extLst>
              </p:cNvPr>
              <p:cNvSpPr txBox="1"/>
              <p:nvPr/>
            </p:nvSpPr>
            <p:spPr>
              <a:xfrm>
                <a:off x="2601557" y="1374475"/>
                <a:ext cx="437048" cy="403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 dirty="0"/>
                  <a:t>P</a:t>
                </a:r>
              </a:p>
            </p:txBody>
          </p:sp>
        </p:grp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CA6A684E-9AAF-431D-85F7-B1BB1AA3D638}"/>
                </a:ext>
              </a:extLst>
            </p:cNvPr>
            <p:cNvSpPr/>
            <p:nvPr/>
          </p:nvSpPr>
          <p:spPr>
            <a:xfrm>
              <a:off x="6670029" y="5048644"/>
              <a:ext cx="339605" cy="375182"/>
            </a:xfrm>
            <a:prstGeom prst="ellipse">
              <a:avLst/>
            </a:prstGeom>
            <a:solidFill>
              <a:srgbClr val="FFC000">
                <a:alpha val="69804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00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13F0F1CE-0A31-420D-BC5C-434E0AECCA9A}"/>
                </a:ext>
              </a:extLst>
            </p:cNvPr>
            <p:cNvSpPr/>
            <p:nvPr/>
          </p:nvSpPr>
          <p:spPr>
            <a:xfrm>
              <a:off x="6670029" y="5431422"/>
              <a:ext cx="339605" cy="375182"/>
            </a:xfrm>
            <a:prstGeom prst="ellipse">
              <a:avLst/>
            </a:prstGeom>
            <a:solidFill>
              <a:srgbClr val="FFC000">
                <a:alpha val="69804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00"/>
            </a:p>
          </p:txBody>
        </p:sp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3A3F88BE-3DEE-4D0A-B8DC-FA193428429B}"/>
                </a:ext>
              </a:extLst>
            </p:cNvPr>
            <p:cNvGrpSpPr/>
            <p:nvPr/>
          </p:nvGrpSpPr>
          <p:grpSpPr>
            <a:xfrm>
              <a:off x="7443468" y="4922256"/>
              <a:ext cx="256801" cy="261610"/>
              <a:chOff x="2601557" y="1374475"/>
              <a:chExt cx="437048" cy="403014"/>
            </a:xfrm>
          </p:grpSpPr>
          <p:sp>
            <p:nvSpPr>
              <p:cNvPr id="27" name="Ellipse 26">
                <a:extLst>
                  <a:ext uri="{FF2B5EF4-FFF2-40B4-BE49-F238E27FC236}">
                    <a16:creationId xmlns:a16="http://schemas.microsoft.com/office/drawing/2014/main" id="{F00C688E-A5F3-4266-B976-B20A121F0519}"/>
                  </a:ext>
                </a:extLst>
              </p:cNvPr>
              <p:cNvSpPr/>
              <p:nvPr/>
            </p:nvSpPr>
            <p:spPr>
              <a:xfrm>
                <a:off x="2668438" y="1407497"/>
                <a:ext cx="303288" cy="303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100"/>
              </a:p>
            </p:txBody>
          </p:sp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224C4FB8-9327-4799-9C5E-02DDCBBEA580}"/>
                  </a:ext>
                </a:extLst>
              </p:cNvPr>
              <p:cNvSpPr txBox="1"/>
              <p:nvPr/>
            </p:nvSpPr>
            <p:spPr>
              <a:xfrm>
                <a:off x="2601557" y="1374475"/>
                <a:ext cx="437048" cy="403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 dirty="0"/>
                  <a:t>P</a:t>
                </a:r>
              </a:p>
            </p:txBody>
          </p:sp>
        </p:grp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E37F52E6-816E-4410-ADD9-56922D097E20}"/>
                </a:ext>
              </a:extLst>
            </p:cNvPr>
            <p:cNvSpPr/>
            <p:nvPr/>
          </p:nvSpPr>
          <p:spPr>
            <a:xfrm>
              <a:off x="7399762" y="4861053"/>
              <a:ext cx="339605" cy="375182"/>
            </a:xfrm>
            <a:prstGeom prst="ellipse">
              <a:avLst/>
            </a:prstGeom>
            <a:solidFill>
              <a:srgbClr val="FFC000">
                <a:alpha val="69804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00"/>
            </a:p>
          </p:txBody>
        </p:sp>
        <p:sp>
          <p:nvSpPr>
            <p:cNvPr id="25" name="Gleichschenkliges Dreieck 24">
              <a:extLst>
                <a:ext uri="{FF2B5EF4-FFF2-40B4-BE49-F238E27FC236}">
                  <a16:creationId xmlns:a16="http://schemas.microsoft.com/office/drawing/2014/main" id="{0438B381-88F4-42BE-8EAE-34153DB14BBB}"/>
                </a:ext>
              </a:extLst>
            </p:cNvPr>
            <p:cNvSpPr/>
            <p:nvPr/>
          </p:nvSpPr>
          <p:spPr>
            <a:xfrm rot="10800000">
              <a:off x="5195513" y="4440078"/>
              <a:ext cx="574455" cy="435814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Gleichschenkliges Dreieck 25">
              <a:extLst>
                <a:ext uri="{FF2B5EF4-FFF2-40B4-BE49-F238E27FC236}">
                  <a16:creationId xmlns:a16="http://schemas.microsoft.com/office/drawing/2014/main" id="{F3C80144-5AEC-40EE-920F-D7580E258914}"/>
                </a:ext>
              </a:extLst>
            </p:cNvPr>
            <p:cNvSpPr/>
            <p:nvPr/>
          </p:nvSpPr>
          <p:spPr>
            <a:xfrm rot="10800000">
              <a:off x="6559933" y="4569530"/>
              <a:ext cx="574455" cy="435814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4C388920-FC91-4037-B345-DBD28FB579BC}"/>
              </a:ext>
            </a:extLst>
          </p:cNvPr>
          <p:cNvGrpSpPr/>
          <p:nvPr/>
        </p:nvGrpSpPr>
        <p:grpSpPr>
          <a:xfrm>
            <a:off x="3874697" y="1124744"/>
            <a:ext cx="2496146" cy="1597406"/>
            <a:chOff x="5239485" y="1244203"/>
            <a:chExt cx="2496146" cy="1597406"/>
          </a:xfrm>
        </p:grpSpPr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FA14585F-5D01-47E0-8FB1-67AFCDE2859A}"/>
                </a:ext>
              </a:extLst>
            </p:cNvPr>
            <p:cNvGrpSpPr/>
            <p:nvPr/>
          </p:nvGrpSpPr>
          <p:grpSpPr>
            <a:xfrm>
              <a:off x="5400617" y="1762072"/>
              <a:ext cx="256801" cy="261610"/>
              <a:chOff x="2601557" y="1374475"/>
              <a:chExt cx="437048" cy="403014"/>
            </a:xfrm>
          </p:grpSpPr>
          <p:sp>
            <p:nvSpPr>
              <p:cNvPr id="64" name="Ellipse 63">
                <a:extLst>
                  <a:ext uri="{FF2B5EF4-FFF2-40B4-BE49-F238E27FC236}">
                    <a16:creationId xmlns:a16="http://schemas.microsoft.com/office/drawing/2014/main" id="{ED44E546-C10C-4BCA-813A-C83E1A39A172}"/>
                  </a:ext>
                </a:extLst>
              </p:cNvPr>
              <p:cNvSpPr/>
              <p:nvPr/>
            </p:nvSpPr>
            <p:spPr>
              <a:xfrm>
                <a:off x="2668438" y="1407497"/>
                <a:ext cx="303288" cy="303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100"/>
              </a:p>
            </p:txBody>
          </p:sp>
          <p:sp>
            <p:nvSpPr>
              <p:cNvPr id="65" name="Textfeld 64">
                <a:extLst>
                  <a:ext uri="{FF2B5EF4-FFF2-40B4-BE49-F238E27FC236}">
                    <a16:creationId xmlns:a16="http://schemas.microsoft.com/office/drawing/2014/main" id="{7379BEF8-E84B-4C34-9935-F27B662ABA3D}"/>
                  </a:ext>
                </a:extLst>
              </p:cNvPr>
              <p:cNvSpPr txBox="1"/>
              <p:nvPr/>
            </p:nvSpPr>
            <p:spPr>
              <a:xfrm>
                <a:off x="2601557" y="1374475"/>
                <a:ext cx="437048" cy="403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 dirty="0"/>
                  <a:t>P</a:t>
                </a:r>
              </a:p>
            </p:txBody>
          </p:sp>
        </p:grpSp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7646A16F-1756-40B0-A22D-0D7E354AE241}"/>
                </a:ext>
              </a:extLst>
            </p:cNvPr>
            <p:cNvSpPr/>
            <p:nvPr/>
          </p:nvSpPr>
          <p:spPr>
            <a:xfrm>
              <a:off x="5356911" y="1680017"/>
              <a:ext cx="339605" cy="375182"/>
            </a:xfrm>
            <a:prstGeom prst="ellipse">
              <a:avLst/>
            </a:prstGeom>
            <a:solidFill>
              <a:srgbClr val="FFC000">
                <a:alpha val="69804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00"/>
            </a:p>
          </p:txBody>
        </p:sp>
        <p:grpSp>
          <p:nvGrpSpPr>
            <p:cNvPr id="42" name="Gruppieren 41">
              <a:extLst>
                <a:ext uri="{FF2B5EF4-FFF2-40B4-BE49-F238E27FC236}">
                  <a16:creationId xmlns:a16="http://schemas.microsoft.com/office/drawing/2014/main" id="{2CB205D9-FD6B-4980-90B2-71404DDF2C39}"/>
                </a:ext>
              </a:extLst>
            </p:cNvPr>
            <p:cNvGrpSpPr/>
            <p:nvPr/>
          </p:nvGrpSpPr>
          <p:grpSpPr>
            <a:xfrm>
              <a:off x="5400617" y="2144851"/>
              <a:ext cx="256801" cy="261610"/>
              <a:chOff x="2601557" y="1374475"/>
              <a:chExt cx="437048" cy="403014"/>
            </a:xfrm>
          </p:grpSpPr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2A035816-7BE3-43BA-8709-1768B493C901}"/>
                  </a:ext>
                </a:extLst>
              </p:cNvPr>
              <p:cNvSpPr/>
              <p:nvPr/>
            </p:nvSpPr>
            <p:spPr>
              <a:xfrm>
                <a:off x="2668438" y="1407497"/>
                <a:ext cx="303288" cy="303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100"/>
              </a:p>
            </p:txBody>
          </p:sp>
          <p:sp>
            <p:nvSpPr>
              <p:cNvPr id="63" name="Textfeld 62">
                <a:extLst>
                  <a:ext uri="{FF2B5EF4-FFF2-40B4-BE49-F238E27FC236}">
                    <a16:creationId xmlns:a16="http://schemas.microsoft.com/office/drawing/2014/main" id="{57EB94A5-F2D3-43AE-9014-D5D7664E387B}"/>
                  </a:ext>
                </a:extLst>
              </p:cNvPr>
              <p:cNvSpPr txBox="1"/>
              <p:nvPr/>
            </p:nvSpPr>
            <p:spPr>
              <a:xfrm>
                <a:off x="2601557" y="1374475"/>
                <a:ext cx="437048" cy="403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 dirty="0"/>
                  <a:t>P</a:t>
                </a:r>
              </a:p>
            </p:txBody>
          </p:sp>
        </p:grpSp>
        <p:sp>
          <p:nvSpPr>
            <p:cNvPr id="43" name="Ellipse 42">
              <a:extLst>
                <a:ext uri="{FF2B5EF4-FFF2-40B4-BE49-F238E27FC236}">
                  <a16:creationId xmlns:a16="http://schemas.microsoft.com/office/drawing/2014/main" id="{5CA56EE6-EA93-47BF-B27F-456F0DBC352A}"/>
                </a:ext>
              </a:extLst>
            </p:cNvPr>
            <p:cNvSpPr/>
            <p:nvPr/>
          </p:nvSpPr>
          <p:spPr>
            <a:xfrm>
              <a:off x="5356911" y="2083648"/>
              <a:ext cx="339605" cy="375182"/>
            </a:xfrm>
            <a:prstGeom prst="ellipse">
              <a:avLst/>
            </a:prstGeom>
            <a:solidFill>
              <a:srgbClr val="FFC000">
                <a:alpha val="69804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00"/>
            </a:p>
          </p:txBody>
        </p:sp>
        <p:grpSp>
          <p:nvGrpSpPr>
            <p:cNvPr id="44" name="Gruppieren 43">
              <a:extLst>
                <a:ext uri="{FF2B5EF4-FFF2-40B4-BE49-F238E27FC236}">
                  <a16:creationId xmlns:a16="http://schemas.microsoft.com/office/drawing/2014/main" id="{8FA9C405-38C0-48D9-B280-62BE6DED1FDD}"/>
                </a:ext>
              </a:extLst>
            </p:cNvPr>
            <p:cNvGrpSpPr/>
            <p:nvPr/>
          </p:nvGrpSpPr>
          <p:grpSpPr>
            <a:xfrm>
              <a:off x="5400617" y="2527630"/>
              <a:ext cx="256801" cy="261610"/>
              <a:chOff x="2601557" y="1374475"/>
              <a:chExt cx="437048" cy="403014"/>
            </a:xfrm>
          </p:grpSpPr>
          <p:sp>
            <p:nvSpPr>
              <p:cNvPr id="60" name="Ellipse 59">
                <a:extLst>
                  <a:ext uri="{FF2B5EF4-FFF2-40B4-BE49-F238E27FC236}">
                    <a16:creationId xmlns:a16="http://schemas.microsoft.com/office/drawing/2014/main" id="{0BAAA634-381C-49D6-AA8D-FC8F22A4AB0B}"/>
                  </a:ext>
                </a:extLst>
              </p:cNvPr>
              <p:cNvSpPr/>
              <p:nvPr/>
            </p:nvSpPr>
            <p:spPr>
              <a:xfrm>
                <a:off x="2668438" y="1407497"/>
                <a:ext cx="303288" cy="303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100"/>
              </a:p>
            </p:txBody>
          </p:sp>
          <p:sp>
            <p:nvSpPr>
              <p:cNvPr id="61" name="Textfeld 60">
                <a:extLst>
                  <a:ext uri="{FF2B5EF4-FFF2-40B4-BE49-F238E27FC236}">
                    <a16:creationId xmlns:a16="http://schemas.microsoft.com/office/drawing/2014/main" id="{0A85D451-4C36-4D2F-A78B-76BF8B1F34C9}"/>
                  </a:ext>
                </a:extLst>
              </p:cNvPr>
              <p:cNvSpPr txBox="1"/>
              <p:nvPr/>
            </p:nvSpPr>
            <p:spPr>
              <a:xfrm>
                <a:off x="2601557" y="1374475"/>
                <a:ext cx="437048" cy="403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 dirty="0"/>
                  <a:t>P</a:t>
                </a:r>
              </a:p>
            </p:txBody>
          </p:sp>
        </p:grpSp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DCD07193-AEEA-4C21-87D1-0707746A1BF9}"/>
                </a:ext>
              </a:extLst>
            </p:cNvPr>
            <p:cNvSpPr/>
            <p:nvPr/>
          </p:nvSpPr>
          <p:spPr>
            <a:xfrm>
              <a:off x="5356911" y="2466427"/>
              <a:ext cx="339605" cy="375182"/>
            </a:xfrm>
            <a:prstGeom prst="ellipse">
              <a:avLst/>
            </a:prstGeom>
            <a:solidFill>
              <a:srgbClr val="FFC000">
                <a:alpha val="69804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00"/>
            </a:p>
          </p:txBody>
        </p:sp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E974B37B-3ADA-4BC4-A755-673A7CA56196}"/>
                </a:ext>
              </a:extLst>
            </p:cNvPr>
            <p:cNvGrpSpPr/>
            <p:nvPr/>
          </p:nvGrpSpPr>
          <p:grpSpPr>
            <a:xfrm>
              <a:off x="6709999" y="2103979"/>
              <a:ext cx="256801" cy="261610"/>
              <a:chOff x="2601557" y="1374475"/>
              <a:chExt cx="437048" cy="403014"/>
            </a:xfrm>
          </p:grpSpPr>
          <p:sp>
            <p:nvSpPr>
              <p:cNvPr id="58" name="Ellipse 57">
                <a:extLst>
                  <a:ext uri="{FF2B5EF4-FFF2-40B4-BE49-F238E27FC236}">
                    <a16:creationId xmlns:a16="http://schemas.microsoft.com/office/drawing/2014/main" id="{D06EC9F4-11DE-4922-A526-50A57FAF5213}"/>
                  </a:ext>
                </a:extLst>
              </p:cNvPr>
              <p:cNvSpPr/>
              <p:nvPr/>
            </p:nvSpPr>
            <p:spPr>
              <a:xfrm>
                <a:off x="2668438" y="1407497"/>
                <a:ext cx="303288" cy="303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100"/>
              </a:p>
            </p:txBody>
          </p:sp>
          <p:sp>
            <p:nvSpPr>
              <p:cNvPr id="59" name="Textfeld 58">
                <a:extLst>
                  <a:ext uri="{FF2B5EF4-FFF2-40B4-BE49-F238E27FC236}">
                    <a16:creationId xmlns:a16="http://schemas.microsoft.com/office/drawing/2014/main" id="{CDF29134-B783-40FB-B729-DD311352EB1F}"/>
                  </a:ext>
                </a:extLst>
              </p:cNvPr>
              <p:cNvSpPr txBox="1"/>
              <p:nvPr/>
            </p:nvSpPr>
            <p:spPr>
              <a:xfrm>
                <a:off x="2601557" y="1374475"/>
                <a:ext cx="437048" cy="403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 dirty="0"/>
                  <a:t>P</a:t>
                </a:r>
              </a:p>
            </p:txBody>
          </p:sp>
        </p:grpSp>
        <p:sp>
          <p:nvSpPr>
            <p:cNvPr id="47" name="Ellipse 46">
              <a:extLst>
                <a:ext uri="{FF2B5EF4-FFF2-40B4-BE49-F238E27FC236}">
                  <a16:creationId xmlns:a16="http://schemas.microsoft.com/office/drawing/2014/main" id="{869EB30E-F260-405E-B864-F08AA95F03EC}"/>
                </a:ext>
              </a:extLst>
            </p:cNvPr>
            <p:cNvSpPr/>
            <p:nvPr/>
          </p:nvSpPr>
          <p:spPr>
            <a:xfrm>
              <a:off x="6666293" y="2042777"/>
              <a:ext cx="339605" cy="375182"/>
            </a:xfrm>
            <a:prstGeom prst="ellipse">
              <a:avLst/>
            </a:prstGeom>
            <a:solidFill>
              <a:srgbClr val="FFC000">
                <a:alpha val="69804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00"/>
            </a:p>
          </p:txBody>
        </p:sp>
        <p:grpSp>
          <p:nvGrpSpPr>
            <p:cNvPr id="48" name="Gruppieren 47">
              <a:extLst>
                <a:ext uri="{FF2B5EF4-FFF2-40B4-BE49-F238E27FC236}">
                  <a16:creationId xmlns:a16="http://schemas.microsoft.com/office/drawing/2014/main" id="{5DE0426A-574F-4CF4-AD3C-45F5B8440976}"/>
                </a:ext>
              </a:extLst>
            </p:cNvPr>
            <p:cNvGrpSpPr/>
            <p:nvPr/>
          </p:nvGrpSpPr>
          <p:grpSpPr>
            <a:xfrm>
              <a:off x="6709999" y="2486758"/>
              <a:ext cx="256801" cy="261610"/>
              <a:chOff x="2601557" y="1374475"/>
              <a:chExt cx="437048" cy="403014"/>
            </a:xfrm>
          </p:grpSpPr>
          <p:sp>
            <p:nvSpPr>
              <p:cNvPr id="56" name="Ellipse 55">
                <a:extLst>
                  <a:ext uri="{FF2B5EF4-FFF2-40B4-BE49-F238E27FC236}">
                    <a16:creationId xmlns:a16="http://schemas.microsoft.com/office/drawing/2014/main" id="{28DF1DCA-FF6D-478A-B8A3-7F3AED997E2B}"/>
                  </a:ext>
                </a:extLst>
              </p:cNvPr>
              <p:cNvSpPr/>
              <p:nvPr/>
            </p:nvSpPr>
            <p:spPr>
              <a:xfrm>
                <a:off x="2668438" y="1407497"/>
                <a:ext cx="303288" cy="303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100"/>
              </a:p>
            </p:txBody>
          </p:sp>
          <p:sp>
            <p:nvSpPr>
              <p:cNvPr id="57" name="Textfeld 56">
                <a:extLst>
                  <a:ext uri="{FF2B5EF4-FFF2-40B4-BE49-F238E27FC236}">
                    <a16:creationId xmlns:a16="http://schemas.microsoft.com/office/drawing/2014/main" id="{6765ABB0-0D43-4CB6-AFC5-4C38E010A63F}"/>
                  </a:ext>
                </a:extLst>
              </p:cNvPr>
              <p:cNvSpPr txBox="1"/>
              <p:nvPr/>
            </p:nvSpPr>
            <p:spPr>
              <a:xfrm>
                <a:off x="2601557" y="1374475"/>
                <a:ext cx="437048" cy="403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 dirty="0"/>
                  <a:t>P</a:t>
                </a:r>
              </a:p>
            </p:txBody>
          </p:sp>
        </p:grpSp>
        <p:sp>
          <p:nvSpPr>
            <p:cNvPr id="49" name="Ellipse 48">
              <a:extLst>
                <a:ext uri="{FF2B5EF4-FFF2-40B4-BE49-F238E27FC236}">
                  <a16:creationId xmlns:a16="http://schemas.microsoft.com/office/drawing/2014/main" id="{C7827EDE-33B8-4E3B-B066-ECF1BB4C93DE}"/>
                </a:ext>
              </a:extLst>
            </p:cNvPr>
            <p:cNvSpPr/>
            <p:nvPr/>
          </p:nvSpPr>
          <p:spPr>
            <a:xfrm>
              <a:off x="6666293" y="2425555"/>
              <a:ext cx="339605" cy="375182"/>
            </a:xfrm>
            <a:prstGeom prst="ellipse">
              <a:avLst/>
            </a:prstGeom>
            <a:solidFill>
              <a:srgbClr val="FFC000">
                <a:alpha val="69804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00"/>
            </a:p>
          </p:txBody>
        </p:sp>
        <p:grpSp>
          <p:nvGrpSpPr>
            <p:cNvPr id="50" name="Gruppieren 49">
              <a:extLst>
                <a:ext uri="{FF2B5EF4-FFF2-40B4-BE49-F238E27FC236}">
                  <a16:creationId xmlns:a16="http://schemas.microsoft.com/office/drawing/2014/main" id="{6FF5DAAF-30FB-4D65-8F1C-C4DA47C4F471}"/>
                </a:ext>
              </a:extLst>
            </p:cNvPr>
            <p:cNvGrpSpPr/>
            <p:nvPr/>
          </p:nvGrpSpPr>
          <p:grpSpPr>
            <a:xfrm>
              <a:off x="7439732" y="1916389"/>
              <a:ext cx="256801" cy="261610"/>
              <a:chOff x="2601557" y="1374475"/>
              <a:chExt cx="437048" cy="403014"/>
            </a:xfrm>
          </p:grpSpPr>
          <p:sp>
            <p:nvSpPr>
              <p:cNvPr id="54" name="Ellipse 53">
                <a:extLst>
                  <a:ext uri="{FF2B5EF4-FFF2-40B4-BE49-F238E27FC236}">
                    <a16:creationId xmlns:a16="http://schemas.microsoft.com/office/drawing/2014/main" id="{1D895647-FFB9-4A67-948D-2AFD42661EF0}"/>
                  </a:ext>
                </a:extLst>
              </p:cNvPr>
              <p:cNvSpPr/>
              <p:nvPr/>
            </p:nvSpPr>
            <p:spPr>
              <a:xfrm>
                <a:off x="2668438" y="1407497"/>
                <a:ext cx="303288" cy="30328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100"/>
              </a:p>
            </p:txBody>
          </p:sp>
          <p:sp>
            <p:nvSpPr>
              <p:cNvPr id="55" name="Textfeld 54">
                <a:extLst>
                  <a:ext uri="{FF2B5EF4-FFF2-40B4-BE49-F238E27FC236}">
                    <a16:creationId xmlns:a16="http://schemas.microsoft.com/office/drawing/2014/main" id="{9B841CF5-CA9B-49DB-957F-634878551E8C}"/>
                  </a:ext>
                </a:extLst>
              </p:cNvPr>
              <p:cNvSpPr txBox="1"/>
              <p:nvPr/>
            </p:nvSpPr>
            <p:spPr>
              <a:xfrm>
                <a:off x="2601557" y="1374475"/>
                <a:ext cx="437048" cy="4030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100" dirty="0"/>
                  <a:t>P</a:t>
                </a:r>
              </a:p>
            </p:txBody>
          </p:sp>
        </p:grpSp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EA6C5468-FA23-4CB0-B40A-1423A867D4C2}"/>
                </a:ext>
              </a:extLst>
            </p:cNvPr>
            <p:cNvSpPr/>
            <p:nvPr/>
          </p:nvSpPr>
          <p:spPr>
            <a:xfrm>
              <a:off x="7396026" y="1855186"/>
              <a:ext cx="339605" cy="375182"/>
            </a:xfrm>
            <a:prstGeom prst="ellipse">
              <a:avLst/>
            </a:prstGeom>
            <a:solidFill>
              <a:srgbClr val="FFC000">
                <a:alpha val="69804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00"/>
            </a:p>
          </p:txBody>
        </p:sp>
        <p:sp>
          <p:nvSpPr>
            <p:cNvPr id="52" name="Gleichschenkliges Dreieck 51">
              <a:extLst>
                <a:ext uri="{FF2B5EF4-FFF2-40B4-BE49-F238E27FC236}">
                  <a16:creationId xmlns:a16="http://schemas.microsoft.com/office/drawing/2014/main" id="{996816DE-DC9F-45D9-AE6F-E1DF84C90627}"/>
                </a:ext>
              </a:extLst>
            </p:cNvPr>
            <p:cNvSpPr/>
            <p:nvPr/>
          </p:nvSpPr>
          <p:spPr>
            <a:xfrm rot="10800000">
              <a:off x="6544411" y="1582917"/>
              <a:ext cx="574455" cy="435814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Gleichschenkliges Dreieck 52">
              <a:extLst>
                <a:ext uri="{FF2B5EF4-FFF2-40B4-BE49-F238E27FC236}">
                  <a16:creationId xmlns:a16="http://schemas.microsoft.com/office/drawing/2014/main" id="{1953A180-3473-4F1F-B258-D083C6EA10B7}"/>
                </a:ext>
              </a:extLst>
            </p:cNvPr>
            <p:cNvSpPr/>
            <p:nvPr/>
          </p:nvSpPr>
          <p:spPr>
            <a:xfrm rot="10800000">
              <a:off x="5239485" y="1244203"/>
              <a:ext cx="574455" cy="435814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6" name="Titel 65">
            <a:extLst>
              <a:ext uri="{FF2B5EF4-FFF2-40B4-BE49-F238E27FC236}">
                <a16:creationId xmlns:a16="http://schemas.microsoft.com/office/drawing/2014/main" id="{AB361975-AFA0-4F4D-8B84-80DA7FEE1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192" y="44624"/>
            <a:ext cx="8435280" cy="1143000"/>
          </a:xfrm>
        </p:spPr>
        <p:txBody>
          <a:bodyPr>
            <a:noAutofit/>
          </a:bodyPr>
          <a:lstStyle/>
          <a:p>
            <a:r>
              <a:rPr lang="de-DE" sz="2800" dirty="0"/>
              <a:t>Die Energie für die Verknüpfung zweier Stoffe liefert </a:t>
            </a:r>
            <a:r>
              <a:rPr lang="de-DE" sz="2800" dirty="0" smtClean="0"/>
              <a:t>ATP.</a:t>
            </a:r>
            <a:endParaRPr lang="de-DE" sz="2800" dirty="0"/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561140A7-A6F6-42B0-9DED-A4FD6E209FB9}"/>
              </a:ext>
            </a:extLst>
          </p:cNvPr>
          <p:cNvSpPr txBox="1"/>
          <p:nvPr/>
        </p:nvSpPr>
        <p:spPr>
          <a:xfrm>
            <a:off x="5609771" y="169815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+</a:t>
            </a:r>
            <a:endParaRPr lang="de-DE" dirty="0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BF8F06D7-3C3D-43C7-AB79-ED65C12919CF}"/>
              </a:ext>
            </a:extLst>
          </p:cNvPr>
          <p:cNvSpPr txBox="1"/>
          <p:nvPr/>
        </p:nvSpPr>
        <p:spPr>
          <a:xfrm>
            <a:off x="5562715" y="4410596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+</a:t>
            </a:r>
            <a:endParaRPr lang="de-DE" dirty="0"/>
          </a:p>
        </p:txBody>
      </p:sp>
      <p:sp>
        <p:nvSpPr>
          <p:cNvPr id="70" name="Pfeil: nach rechts 69">
            <a:extLst>
              <a:ext uri="{FF2B5EF4-FFF2-40B4-BE49-F238E27FC236}">
                <a16:creationId xmlns:a16="http://schemas.microsoft.com/office/drawing/2014/main" id="{19188582-551E-47DB-98E6-487FF9ECEBF1}"/>
              </a:ext>
            </a:extLst>
          </p:cNvPr>
          <p:cNvSpPr/>
          <p:nvPr/>
        </p:nvSpPr>
        <p:spPr>
          <a:xfrm>
            <a:off x="683568" y="5656818"/>
            <a:ext cx="1584176" cy="50848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6EB7CB55-1747-41BD-932F-8DDE3426EB5A}"/>
              </a:ext>
            </a:extLst>
          </p:cNvPr>
          <p:cNvSpPr txBox="1"/>
          <p:nvPr/>
        </p:nvSpPr>
        <p:spPr>
          <a:xfrm>
            <a:off x="2483768" y="5680228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Glutamat + ATP + </a:t>
            </a:r>
            <a:r>
              <a:rPr lang="de-DE" sz="2400" dirty="0" smtClean="0"/>
              <a:t>NH</a:t>
            </a:r>
            <a:r>
              <a:rPr lang="de-DE" sz="2400" baseline="-25000" dirty="0" smtClean="0"/>
              <a:t>4</a:t>
            </a:r>
            <a:r>
              <a:rPr lang="de-DE" sz="2400" baseline="30000" dirty="0" smtClean="0"/>
              <a:t>+ </a:t>
            </a:r>
            <a:r>
              <a:rPr lang="de-DE" sz="2400" dirty="0" smtClean="0">
                <a:sym typeface="Wingdings" panose="05000000000000000000" pitchFamily="2" charset="2"/>
              </a:rPr>
              <a:t> </a:t>
            </a:r>
            <a:r>
              <a:rPr lang="de-DE" sz="2400" dirty="0">
                <a:sym typeface="Wingdings" panose="05000000000000000000" pitchFamily="2" charset="2"/>
              </a:rPr>
              <a:t>Glutamin + ADP + H</a:t>
            </a:r>
            <a:r>
              <a:rPr lang="de-DE" sz="2400" baseline="-25000" dirty="0">
                <a:sym typeface="Wingdings" panose="05000000000000000000" pitchFamily="2" charset="2"/>
              </a:rPr>
              <a:t>2</a:t>
            </a:r>
            <a:r>
              <a:rPr lang="de-DE" sz="2400" dirty="0">
                <a:sym typeface="Wingdings" panose="05000000000000000000" pitchFamily="2" charset="2"/>
              </a:rPr>
              <a:t>O </a:t>
            </a:r>
            <a:r>
              <a:rPr lang="de-DE" sz="2400" dirty="0">
                <a:solidFill>
                  <a:srgbClr val="FF0000"/>
                </a:solidFill>
              </a:rPr>
              <a:t> </a:t>
            </a:r>
            <a:endParaRPr lang="de-DE" sz="2400" baseline="-25000" dirty="0">
              <a:solidFill>
                <a:srgbClr val="FF0000"/>
              </a:solidFill>
            </a:endParaRP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61720528-1311-413F-A0BA-57B2C4BECF52}"/>
              </a:ext>
            </a:extLst>
          </p:cNvPr>
          <p:cNvSpPr txBox="1"/>
          <p:nvPr/>
        </p:nvSpPr>
        <p:spPr>
          <a:xfrm>
            <a:off x="986825" y="5431502"/>
            <a:ext cx="977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Beispiel:</a:t>
            </a:r>
          </a:p>
        </p:txBody>
      </p:sp>
    </p:spTree>
    <p:extLst>
      <p:ext uri="{BB962C8B-B14F-4D97-AF65-F5344CB8AC3E}">
        <p14:creationId xmlns:p14="http://schemas.microsoft.com/office/powerpoint/2010/main" val="7461904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D712B0552E4C040800325C97DCF7ADA" ma:contentTypeVersion="" ma:contentTypeDescription="Ein neues Dokument erstellen." ma:contentTypeScope="" ma:versionID="ceb1499377c913675057af43183e035d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269DC6F-136A-49B5-B4F8-9F9CFDF367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B77C810-C18A-42AB-83C3-25623091456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FE3A72-00B8-4799-9942-528C7897A70D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55696b60-0389-45c2-bb8c-032517eb46a2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</Words>
  <Application>Microsoft Office PowerPoint</Application>
  <PresentationFormat>Bildschirmpräsentation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Larissa-Design</vt:lpstr>
      <vt:lpstr>Abbildungen Arbeitsblatt</vt:lpstr>
      <vt:lpstr>Redoxreaktionen sind Elektronenübergangsreaktionen.</vt:lpstr>
      <vt:lpstr>Gruppen werden von einem Molekül auf ein anderes übertragen.</vt:lpstr>
      <vt:lpstr>Anlagerung von Wasser trennt Bausteine voneinander.</vt:lpstr>
      <vt:lpstr>Lyasen katalysieren die Spaltung von Molekülen ohne Hydrolyse, oft unter Bildung einer Doppelbindung.</vt:lpstr>
      <vt:lpstr>Isomerisierungen durch intramolekulare Umlagerung</vt:lpstr>
      <vt:lpstr>Die Energie für die Verknüpfung zweier Stoffe liefert ATP.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Anke Dahm</dc:creator>
  <cp:lastModifiedBy>txtbro_ strauss</cp:lastModifiedBy>
  <cp:revision>75</cp:revision>
  <dcterms:created xsi:type="dcterms:W3CDTF">2020-06-28T08:26:23Z</dcterms:created>
  <dcterms:modified xsi:type="dcterms:W3CDTF">2021-09-28T11:36:53Z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0x0101004D712B0552E4C040800325C97DCF7ADA</vt:lpwstr>
  </property>
</Properties>
</file>